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305" r:id="rId3"/>
    <p:sldId id="306" r:id="rId4"/>
    <p:sldId id="348" r:id="rId5"/>
    <p:sldId id="393" r:id="rId6"/>
    <p:sldId id="394" r:id="rId7"/>
    <p:sldId id="309" r:id="rId8"/>
    <p:sldId id="341" r:id="rId9"/>
    <p:sldId id="339" r:id="rId10"/>
    <p:sldId id="340" r:id="rId11"/>
    <p:sldId id="395" r:id="rId12"/>
    <p:sldId id="308" r:id="rId13"/>
    <p:sldId id="396" r:id="rId14"/>
    <p:sldId id="307" r:id="rId15"/>
    <p:sldId id="271" r:id="rId16"/>
    <p:sldId id="273" r:id="rId17"/>
    <p:sldId id="274" r:id="rId18"/>
    <p:sldId id="272" r:id="rId19"/>
    <p:sldId id="276" r:id="rId20"/>
    <p:sldId id="275" r:id="rId21"/>
    <p:sldId id="302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2" r:id="rId30"/>
    <p:sldId id="285" r:id="rId31"/>
    <p:sldId id="269" r:id="rId32"/>
    <p:sldId id="286" r:id="rId33"/>
    <p:sldId id="294" r:id="rId34"/>
    <p:sldId id="297" r:id="rId35"/>
    <p:sldId id="295" r:id="rId36"/>
    <p:sldId id="299" r:id="rId37"/>
    <p:sldId id="298" r:id="rId38"/>
    <p:sldId id="300" r:id="rId39"/>
    <p:sldId id="301" r:id="rId40"/>
    <p:sldId id="303" r:id="rId41"/>
    <p:sldId id="287" r:id="rId42"/>
    <p:sldId id="263" r:id="rId43"/>
    <p:sldId id="290" r:id="rId44"/>
    <p:sldId id="304" r:id="rId45"/>
    <p:sldId id="291" r:id="rId46"/>
    <p:sldId id="28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/>
    <p:restoredTop sz="94694"/>
  </p:normalViewPr>
  <p:slideViewPr>
    <p:cSldViewPr snapToGrid="0" snapToObjects="1">
      <p:cViewPr varScale="1">
        <p:scale>
          <a:sx n="84" d="100"/>
          <a:sy n="84" d="100"/>
        </p:scale>
        <p:origin x="8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2C521-658A-B949-8275-7241E2CB5A9C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CC07A-C2D5-E147-AD3D-B96A929B5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2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93BF82-C1DA-D344-92F6-43293F6938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51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4CC07A-C2D5-E147-AD3D-B96A929B56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34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B42B-E470-C74D-870A-A35EB39A0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06F1A-F3C7-5E47-99D1-460B8573A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887AA-5E4F-484D-BC5A-6FF272E1F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057A-E635-1349-8051-3C70456703B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01A8A-4BB7-5C40-AE96-3D6FAB128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2A0D3-0F23-C34B-8676-94CFCFBA7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506D-DEF0-E64D-AAC2-DA60A2B7D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2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97BA-5546-2D4C-AD3F-1049C9389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13D51-FDF7-1249-B45E-0C0C7CB96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C0F09-D7C0-E047-8CDA-1BCD0466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057A-E635-1349-8051-3C70456703B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F8099-E6B1-2A46-8553-0E46213C7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1ADA3-957F-B540-B3D8-90626655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506D-DEF0-E64D-AAC2-DA60A2B7D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35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3501FB-A76C-9042-9240-F66ACF87CA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74BB6-C605-DD41-8D09-0F9C243FA7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BAB74-297D-2847-9759-443389589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057A-E635-1349-8051-3C70456703B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67CCD-25D5-DB44-B255-D01AB7214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90510-438D-114D-A5D5-8841B5D21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506D-DEF0-E64D-AAC2-DA60A2B7D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7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73AED-B201-EB43-AA68-C18AFDA4C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1F7AE-5224-0C4C-8394-2103D93EA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19C30-2411-6A40-AB4A-CA5792D58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057A-E635-1349-8051-3C70456703B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705E8-7131-2847-ACF9-8A9BEA09C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0B9A3-7A96-E048-AD28-CD9F3CB49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506D-DEF0-E64D-AAC2-DA60A2B7D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8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9EF16-574D-B648-85A0-4DCED1541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CE1C1-8BD2-4D4E-B012-5707A2C30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F6FBE-0A90-1442-83B3-65B404998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057A-E635-1349-8051-3C70456703B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13A24-8EAA-904C-A753-C440AF769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91A92-BCEE-634D-908A-FE8D9E756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506D-DEF0-E64D-AAC2-DA60A2B7D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81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1F9C1-AC35-3049-A125-1286320DF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3A309-B218-314C-B6CC-CCA390AA0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BC828D-EEFB-AC4A-B31E-12EF6B945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F7F08-CA8D-784C-9F1F-1DB897D6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057A-E635-1349-8051-3C70456703B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72D66-AD3E-424B-8029-8D2E886B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6BF00-39D5-3F4C-B0CA-D64BF859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506D-DEF0-E64D-AAC2-DA60A2B7D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06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7AB2-7994-1F45-95B8-47E739571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99457-A124-804A-9B70-78751B2EE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442E7-4624-7A49-A660-5EEDF6981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1E8344-2C33-F543-92F2-2F61CA8F7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0CBFE3-D3E8-5D4D-AE7F-8403031351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C7DC47-24D2-4E44-9BFC-78DAFD22D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057A-E635-1349-8051-3C70456703B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F9F26-7E19-FF40-8EEE-486E2C19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62DFD3-1A5D-944C-BFC4-0ED804C9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506D-DEF0-E64D-AAC2-DA60A2B7D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47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C2E2-DF99-4248-8F3B-0CBF30BCF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8B943D-6B35-1E4B-BAD5-DF7A8A33B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057A-E635-1349-8051-3C70456703B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03860-2BCD-F240-90B3-B5DF88E9E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98724-7005-9345-A44E-027530AD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506D-DEF0-E64D-AAC2-DA60A2B7D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80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460CE7-34A6-D64B-80C9-D4777A90A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057A-E635-1349-8051-3C70456703B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8DA1A-CEBC-904B-90D9-DC754209D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005E3-6F9B-F442-9699-EA0468F2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506D-DEF0-E64D-AAC2-DA60A2B7D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22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2D4E-1656-FB46-A2F7-9834B3F61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59ED0-F385-6041-B34F-12A85541D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E4955-6BBA-5D4A-B9E5-02FC68619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41BE5-25CE-934C-AE87-55D7A575E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057A-E635-1349-8051-3C70456703B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53853-D0FF-5C40-B492-51A71104B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1432D-6BA3-A44A-9AA1-DE1C22F4C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506D-DEF0-E64D-AAC2-DA60A2B7D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07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EF81C-5E90-434D-A217-1B25243A6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98C99-84EB-3C4C-BACC-F901F1AD1F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8BC9F-FEAB-2C40-9228-C57177A3E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E9756-E143-4A44-9189-1C196E679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F057A-E635-1349-8051-3C70456703B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9A6BA4-65EE-C846-B4B0-FE706695C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C18CE-6903-804A-976F-9BB346D8F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8506D-DEF0-E64D-AAC2-DA60A2B7D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00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A8947A-33EE-0E4A-9470-01653D50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0F2D5-2012-AC48-BCC9-F2936C27C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F2CCC-2106-B24D-846E-46129563BD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F057A-E635-1349-8051-3C70456703B4}" type="datetimeFigureOut">
              <a:rPr lang="en-US" smtClean="0"/>
              <a:t>6/5/2020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3E466-FE8D-5F46-8F81-6EDC5E75F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1B427-D9B7-2D40-ABC9-213527FFF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8506D-DEF0-E64D-AAC2-DA60A2B7D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7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av7zUK5-ls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strain.org/ncov/global/2020-05-14?c=gt-S_614&amp;p=full" TargetMode="External"/><Relationship Id="rId2" Type="http://schemas.openxmlformats.org/officeDocument/2006/relationships/hyperlink" Target="https://nextstrain.org/ncov/global/2020-05-18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5660E3-1055-474C-8431-F38011DEE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Competition and Evolutionary Models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A05D4E0-4835-AA48-9F75-C24E9C502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n-US" dirty="0"/>
              <a:t>Jason Andrews</a:t>
            </a:r>
          </a:p>
          <a:p>
            <a:r>
              <a:rPr lang="en-US" dirty="0"/>
              <a:t>Jeremy Goldhaber-</a:t>
            </a:r>
            <a:r>
              <a:rPr lang="en-US" dirty="0" err="1"/>
              <a:t>Fiebert</a:t>
            </a:r>
            <a:endParaRPr lang="en-US" dirty="0"/>
          </a:p>
          <a:p>
            <a:r>
              <a:rPr lang="en-US" dirty="0"/>
              <a:t>May 26, 2020</a:t>
            </a:r>
          </a:p>
        </p:txBody>
      </p:sp>
    </p:spTree>
    <p:extLst>
      <p:ext uri="{BB962C8B-B14F-4D97-AF65-F5344CB8AC3E}">
        <p14:creationId xmlns:p14="http://schemas.microsoft.com/office/powerpoint/2010/main" val="186708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6014-CDC8-9743-96E8-9C2AC0E2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Rates versus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E2F5C-C30F-E848-B80F-E86B970EA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10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on average, individuals have 2 upper respiratory infections per year. What is the probability that an individual will have at least 1 respiratory infection in a given year?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45C0064-C3FE-E645-B86F-895F0C26C7D6}"/>
                  </a:ext>
                </a:extLst>
              </p:cNvPr>
              <p:cNvSpPr/>
              <p:nvPr/>
            </p:nvSpPr>
            <p:spPr>
              <a:xfrm>
                <a:off x="4635063" y="3641835"/>
                <a:ext cx="2502777" cy="2883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000" dirty="0"/>
                  <a:t> = 1 -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3000" dirty="0"/>
              </a:p>
              <a:p>
                <a:endParaRPr lang="en-US" sz="3000" dirty="0"/>
              </a:p>
              <a:p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000" dirty="0"/>
                  <a:t>= 2, t=1</a:t>
                </a:r>
              </a:p>
              <a:p>
                <a:endParaRPr lang="en-US" sz="3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000" dirty="0"/>
                  <a:t> = 0.86</a:t>
                </a:r>
              </a:p>
              <a:p>
                <a:endParaRPr lang="en-US" sz="3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45C0064-C3FE-E645-B86F-895F0C26C7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063" y="3641835"/>
                <a:ext cx="2502777" cy="2883995"/>
              </a:xfrm>
              <a:prstGeom prst="rect">
                <a:avLst/>
              </a:prstGeom>
              <a:blipFill>
                <a:blip r:embed="rId2"/>
                <a:stretch>
                  <a:fillRect l="-1515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572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75542-CBE9-A242-B342-066C337A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811ED-BCFC-8A42-B193-E1DE96C4A4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Question 1d: What proportion of the population would have been infected by age 40?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= 0.18 per day = 365*0.18 per year = 65.7 per year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= force of infection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*= 65.7*0.000761 = 0.05 per year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P(t) = 1 -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𝑟𝑡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−0.05∗40</m:t>
                        </m:r>
                      </m:sup>
                    </m:sSup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0.865 = 86.5%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0811ED-BCFC-8A42-B193-E1DE96C4A4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243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B4F4-BC6C-5F4D-8CE8-1B2C4073A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A1CA5-5BAD-BD40-A7B0-512256E36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Question 2. With SARS-CoV-2, it is believed that individuals often become infectious before becoming symptomatic. Assume that the latent period is 3 days, the incubation period is 5 days, and the infectious period is 5 days. Assume that the basic reproductive number is 3, and infectiousness does not affect symptoms.</a:t>
            </a:r>
          </a:p>
        </p:txBody>
      </p:sp>
    </p:spTree>
    <p:extLst>
      <p:ext uri="{BB962C8B-B14F-4D97-AF65-F5344CB8AC3E}">
        <p14:creationId xmlns:p14="http://schemas.microsoft.com/office/powerpoint/2010/main" val="2181717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03D98F-C847-A24A-91BD-E6D38A4BC7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Ignoring demography (births/deaths), if a program were instituted that identified all cases and individually quarantined them from the moment they became symptomatic, would this be sufficient to prevent outbreaks of SARS-CoV-2?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 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While this is a SEIR model, without demography the reproductive number reduces 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3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1/5</m:t>
                        </m:r>
                      </m:den>
                    </m:f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Reducing the infectious period from 5 to 2 days would result in: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0.6</m:t>
                        </m:r>
                      </m:num>
                      <m:den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1/2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= 1.2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</a:rPr>
                  <a:t>This would be insufficient, by itself, to control SARS-CoV-2.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03D98F-C847-A24A-91BD-E6D38A4BC7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03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CC49950-A950-554E-B38D-E6E519F3C51C}"/>
              </a:ext>
            </a:extLst>
          </p:cNvPr>
          <p:cNvSpPr/>
          <p:nvPr/>
        </p:nvSpPr>
        <p:spPr>
          <a:xfrm>
            <a:off x="1134794" y="80872"/>
            <a:ext cx="93456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Question 2. With SARS-CoV-2, it is believed that individuals often become infectious before becoming symptomatic. Assume that the latent period is 3 days, the incubation period is 5 days, and the infectious period is 5 days. Assume that the basic reproductive number is 3, and infectiousness does not affect symptoms.</a:t>
            </a:r>
          </a:p>
        </p:txBody>
      </p:sp>
    </p:spTree>
    <p:extLst>
      <p:ext uri="{BB962C8B-B14F-4D97-AF65-F5344CB8AC3E}">
        <p14:creationId xmlns:p14="http://schemas.microsoft.com/office/powerpoint/2010/main" val="145164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5660E3-1055-474C-8431-F38011DEED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Competition and Evolutionary Models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A05D4E0-4835-AA48-9F75-C24E9C502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07756"/>
            <a:ext cx="9144000" cy="1655762"/>
          </a:xfrm>
        </p:spPr>
        <p:txBody>
          <a:bodyPr/>
          <a:lstStyle/>
          <a:p>
            <a:r>
              <a:rPr lang="en-US" dirty="0"/>
              <a:t>Jason Andrews</a:t>
            </a:r>
          </a:p>
          <a:p>
            <a:r>
              <a:rPr lang="en-US" dirty="0"/>
              <a:t>Jeremy Goldhaber-</a:t>
            </a:r>
            <a:r>
              <a:rPr lang="en-US" dirty="0" err="1"/>
              <a:t>Fiebert</a:t>
            </a:r>
            <a:endParaRPr lang="en-US" dirty="0"/>
          </a:p>
          <a:p>
            <a:r>
              <a:rPr lang="en-US" dirty="0"/>
              <a:t>May 26, 2020</a:t>
            </a:r>
          </a:p>
        </p:txBody>
      </p:sp>
    </p:spTree>
    <p:extLst>
      <p:ext uri="{BB962C8B-B14F-4D97-AF65-F5344CB8AC3E}">
        <p14:creationId xmlns:p14="http://schemas.microsoft.com/office/powerpoint/2010/main" val="2035386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CONTAGION - Percentages - MATHEMATICS - PROPENSITY THEORETICAL MODEL PROBABILITY in the MOVIES">
            <a:hlinkClick r:id="" action="ppaction://media"/>
            <a:extLst>
              <a:ext uri="{FF2B5EF4-FFF2-40B4-BE49-F238E27FC236}">
                <a16:creationId xmlns:a16="http://schemas.microsoft.com/office/drawing/2014/main" id="{F9ECE912-A6AC-C448-95AE-CF24752BEB1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18078" y="139263"/>
            <a:ext cx="11355843" cy="638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4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B361D6EA-AF96-8547-AA4D-CE3DDADD9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6" y="140046"/>
            <a:ext cx="9274243" cy="1534936"/>
          </a:xfrm>
          <a:prstGeom prst="rect">
            <a:avLst/>
          </a:prstGeom>
        </p:spPr>
      </p:pic>
      <p:pic>
        <p:nvPicPr>
          <p:cNvPr id="7" name="Picture 6" descr="A picture containing knife&#10;&#10;Description automatically generated">
            <a:extLst>
              <a:ext uri="{FF2B5EF4-FFF2-40B4-BE49-F238E27FC236}">
                <a16:creationId xmlns:a16="http://schemas.microsoft.com/office/drawing/2014/main" id="{6347732C-F0AC-1340-B29D-828038FAD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9636"/>
            <a:ext cx="7333987" cy="2333541"/>
          </a:xfrm>
          <a:prstGeom prst="rect">
            <a:avLst/>
          </a:prstGeom>
        </p:spPr>
      </p:pic>
      <p:pic>
        <p:nvPicPr>
          <p:cNvPr id="9" name="Picture 8" descr="A person in a police car&#10;&#10;Description automatically generated">
            <a:extLst>
              <a:ext uri="{FF2B5EF4-FFF2-40B4-BE49-F238E27FC236}">
                <a16:creationId xmlns:a16="http://schemas.microsoft.com/office/drawing/2014/main" id="{AA189128-F021-8A4E-8BED-2BEBCC4D2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987" y="2529952"/>
            <a:ext cx="4858013" cy="432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87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E16482-B0BF-FE4E-AE42-911F0D2C5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35"/>
          <a:stretch/>
        </p:blipFill>
        <p:spPr>
          <a:xfrm>
            <a:off x="1825539" y="0"/>
            <a:ext cx="8318500" cy="18012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481208-B9E4-164D-9112-062940B68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945" t="3991" r="6767" b="-458"/>
          <a:stretch/>
        </p:blipFill>
        <p:spPr>
          <a:xfrm>
            <a:off x="8161525" y="2217682"/>
            <a:ext cx="3965028" cy="4434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09426B-B6DC-6A41-8D91-5234D2350F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326"/>
          <a:stretch/>
        </p:blipFill>
        <p:spPr>
          <a:xfrm>
            <a:off x="305273" y="1801209"/>
            <a:ext cx="8164204" cy="50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06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1E2A-2F2E-224F-A8ED-58B1B626D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 614 Mutation Global Distribution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A6AFB-A648-644D-BAA0-C0D4B214E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https://nextstrain.org/ncov/global/2020-05-18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https://nextstrain.org/ncov/global/2020-05-18?c=gt-S_614&amp;p=full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799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088CE-2C5F-D643-8BAD-7FEE88D7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Questions regarding SARS-CoV-2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43DBF-74B6-9E4F-9FFB-8498FD528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it become more fit? </a:t>
            </a:r>
          </a:p>
          <a:p>
            <a:r>
              <a:rPr lang="en-US" dirty="0"/>
              <a:t>Will it become more virulent?</a:t>
            </a:r>
          </a:p>
          <a:p>
            <a:r>
              <a:rPr lang="en-US" dirty="0"/>
              <a:t>Will it evade natural or vaccine induced immune responses?</a:t>
            </a:r>
          </a:p>
          <a:p>
            <a:r>
              <a:rPr lang="en-US" dirty="0"/>
              <a:t>Will it become resistant to </a:t>
            </a:r>
            <a:r>
              <a:rPr lang="en-US" dirty="0" err="1"/>
              <a:t>Remdesivir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13307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6337-C09E-6C42-AE98-EC9D89002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F4ECA-75A0-9243-83AB-DDE277A27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52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A4E6A-0BA9-F346-A591-1FB458A19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E78F1-8142-2E4F-B652-FD99F1449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Become familiar with mathematical underpinnings of the concepts of strain fitness, mutations, and adaption</a:t>
            </a:r>
          </a:p>
          <a:p>
            <a:r>
              <a:rPr lang="en-US" dirty="0"/>
              <a:t>Learn about how mutations enable evolution to guide adaption across fitness landscapes, and what constrains this</a:t>
            </a:r>
          </a:p>
          <a:p>
            <a:r>
              <a:rPr lang="en-US" dirty="0"/>
              <a:t>Understand how evolution can alter virulence of organisms and what may constrain this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08D23-5E29-1446-A685-80C0DD59A5BB}"/>
              </a:ext>
            </a:extLst>
          </p:cNvPr>
          <p:cNvSpPr txBox="1"/>
          <p:nvPr/>
        </p:nvSpPr>
        <p:spPr>
          <a:xfrm>
            <a:off x="838200" y="5296237"/>
            <a:ext cx="9684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/>
              <a:t>Reading for today was Chapter 2 in Nowak</a:t>
            </a:r>
          </a:p>
          <a:p>
            <a:r>
              <a:rPr lang="en-US" sz="3000" i="1" dirty="0"/>
              <a:t>Will cover parts of chapter 3 and 11 (not required readings)</a:t>
            </a:r>
          </a:p>
        </p:txBody>
      </p:sp>
    </p:spTree>
    <p:extLst>
      <p:ext uri="{BB962C8B-B14F-4D97-AF65-F5344CB8AC3E}">
        <p14:creationId xmlns:p14="http://schemas.microsoft.com/office/powerpoint/2010/main" val="286466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6760C-0D9B-FD46-BB90-4B8E0771D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4" y="2900859"/>
            <a:ext cx="10922876" cy="32761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Until now, we’ve talked about I as a single type of unchanging organism.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happens when there is &gt;1 type of organism and they compete?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9F839C-73A5-D54D-8D0A-A5B76A638B26}"/>
              </a:ext>
            </a:extLst>
          </p:cNvPr>
          <p:cNvCxnSpPr/>
          <p:nvPr/>
        </p:nvCxnSpPr>
        <p:spPr>
          <a:xfrm>
            <a:off x="3283150" y="1537830"/>
            <a:ext cx="16849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4D052B-8E70-CE47-8BCF-21A9F31C95BA}"/>
              </a:ext>
            </a:extLst>
          </p:cNvPr>
          <p:cNvSpPr txBox="1"/>
          <p:nvPr/>
        </p:nvSpPr>
        <p:spPr>
          <a:xfrm>
            <a:off x="3899188" y="922112"/>
            <a:ext cx="862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3000" dirty="0" err="1">
                <a:latin typeface="Cambria" charset="0"/>
                <a:ea typeface="Cambria" charset="0"/>
                <a:cs typeface="Cambria" charset="0"/>
              </a:rPr>
              <a:t>SI</a:t>
            </a:r>
            <a:endParaRPr lang="en-US" sz="3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C582B-1035-3744-8721-F38247E52309}"/>
              </a:ext>
            </a:extLst>
          </p:cNvPr>
          <p:cNvSpPr txBox="1"/>
          <p:nvPr/>
        </p:nvSpPr>
        <p:spPr>
          <a:xfrm>
            <a:off x="2008142" y="968278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3F8B1A-E0A4-7045-883C-8D1A31F41A28}"/>
              </a:ext>
            </a:extLst>
          </p:cNvPr>
          <p:cNvSpPr txBox="1"/>
          <p:nvPr/>
        </p:nvSpPr>
        <p:spPr>
          <a:xfrm>
            <a:off x="4968137" y="968277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0549DD-F90F-ED46-917A-96ECE22B2D08}"/>
              </a:ext>
            </a:extLst>
          </p:cNvPr>
          <p:cNvCxnSpPr/>
          <p:nvPr/>
        </p:nvCxnSpPr>
        <p:spPr>
          <a:xfrm>
            <a:off x="6243145" y="1537830"/>
            <a:ext cx="16849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C3DB8B6-90C7-8C4E-8357-C2CEEB217271}"/>
              </a:ext>
            </a:extLst>
          </p:cNvPr>
          <p:cNvSpPr txBox="1"/>
          <p:nvPr/>
        </p:nvSpPr>
        <p:spPr>
          <a:xfrm>
            <a:off x="7928132" y="968277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16E0C-0CAB-A94A-9CCB-57316CF6B600}"/>
              </a:ext>
            </a:extLst>
          </p:cNvPr>
          <p:cNvSpPr txBox="1"/>
          <p:nvPr/>
        </p:nvSpPr>
        <p:spPr>
          <a:xfrm>
            <a:off x="6884696" y="854270"/>
            <a:ext cx="862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Symbol" charset="2"/>
                <a:ea typeface="Symbol" charset="2"/>
                <a:cs typeface="Symbol" charset="2"/>
              </a:rPr>
              <a:t>gI</a:t>
            </a:r>
            <a:endParaRPr lang="en-US" sz="3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7793F-AA28-B346-8252-5287EAD8BE2B}"/>
              </a:ext>
            </a:extLst>
          </p:cNvPr>
          <p:cNvSpPr txBox="1"/>
          <p:nvPr/>
        </p:nvSpPr>
        <p:spPr>
          <a:xfrm>
            <a:off x="3588528" y="1651634"/>
            <a:ext cx="137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infection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9AD27-AA8E-004C-9963-D4037BC48458}"/>
              </a:ext>
            </a:extLst>
          </p:cNvPr>
          <p:cNvSpPr txBox="1"/>
          <p:nvPr/>
        </p:nvSpPr>
        <p:spPr>
          <a:xfrm>
            <a:off x="6462169" y="1645719"/>
            <a:ext cx="137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recovery</a:t>
            </a:r>
          </a:p>
        </p:txBody>
      </p:sp>
    </p:spTree>
    <p:extLst>
      <p:ext uri="{BB962C8B-B14F-4D97-AF65-F5344CB8AC3E}">
        <p14:creationId xmlns:p14="http://schemas.microsoft.com/office/powerpoint/2010/main" val="261355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01AC1C-7413-4542-8279-8138D7594B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73014" y="928660"/>
                <a:ext cx="4154214" cy="29969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01AC1C-7413-4542-8279-8138D7594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73014" y="928660"/>
                <a:ext cx="4154214" cy="299695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64B5A2A-2FCA-3C4A-AD86-07627ACA8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5125"/>
            <a:ext cx="6057900" cy="326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856BF8-6244-0648-9B70-4BFD89E60CAD}"/>
              </a:ext>
            </a:extLst>
          </p:cNvPr>
          <p:cNvSpPr txBox="1"/>
          <p:nvPr/>
        </p:nvSpPr>
        <p:spPr>
          <a:xfrm>
            <a:off x="7103288" y="547295"/>
            <a:ext cx="1025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a= 0.10</a:t>
            </a:r>
          </a:p>
          <a:p>
            <a:r>
              <a:rPr lang="en-US" dirty="0"/>
              <a:t>b= 0.11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4DF617-5110-584F-8FC5-AE18B8D0A231}"/>
                  </a:ext>
                </a:extLst>
              </p:cNvPr>
              <p:cNvSpPr txBox="1"/>
              <p:nvPr/>
            </p:nvSpPr>
            <p:spPr>
              <a:xfrm>
                <a:off x="5876732" y="3746508"/>
                <a:ext cx="6496436" cy="892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𝑏𝑡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4DF617-5110-584F-8FC5-AE18B8D0A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732" y="3746508"/>
                <a:ext cx="6496436" cy="892104"/>
              </a:xfrm>
              <a:prstGeom prst="rect">
                <a:avLst/>
              </a:prstGeom>
              <a:blipFill>
                <a:blip r:embed="rId5"/>
                <a:stretch>
                  <a:fillRect b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D28FD2-6AEE-9940-A8BF-E95B9876DBA4}"/>
                  </a:ext>
                </a:extLst>
              </p:cNvPr>
              <p:cNvSpPr txBox="1"/>
              <p:nvPr/>
            </p:nvSpPr>
            <p:spPr>
              <a:xfrm>
                <a:off x="7050311" y="5008307"/>
                <a:ext cx="4100740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∞</m:t>
                      </m:r>
                    </m:oMath>
                  </m:oMathPara>
                </a14:m>
                <a:endParaRPr lang="en-US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6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600" dirty="0">
                  <a:ea typeface="Cambria Math" panose="02040503050406030204" pitchFamily="18" charset="0"/>
                </a:endParaRPr>
              </a:p>
              <a:p>
                <a:endParaRPr lang="en-US" sz="2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D28FD2-6AEE-9940-A8BF-E95B9876D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11" y="5008307"/>
                <a:ext cx="4100740" cy="1692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6CD5E8C-5E80-5243-A53A-9BFA9EC733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122" y="53203"/>
            <a:ext cx="2676701" cy="3975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C73F2C9-9F24-3B4E-A4DB-19739405F995}"/>
                  </a:ext>
                </a:extLst>
              </p:cNvPr>
              <p:cNvSpPr/>
              <p:nvPr/>
            </p:nvSpPr>
            <p:spPr>
              <a:xfrm>
                <a:off x="517300" y="4820572"/>
                <a:ext cx="2380523" cy="13932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y</m:t>
                      </m:r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3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C73F2C9-9F24-3B4E-A4DB-19739405F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00" y="4820572"/>
                <a:ext cx="2380523" cy="13932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05D5C6D-E7B2-6445-8077-945F71DE25C1}"/>
                  </a:ext>
                </a:extLst>
              </p:cNvPr>
              <p:cNvSpPr/>
              <p:nvPr/>
            </p:nvSpPr>
            <p:spPr>
              <a:xfrm>
                <a:off x="3208934" y="4801071"/>
                <a:ext cx="2261004" cy="10536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05D5C6D-E7B2-6445-8077-945F71DE25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934" y="4801071"/>
                <a:ext cx="2261004" cy="1053622"/>
              </a:xfrm>
              <a:prstGeom prst="rect">
                <a:avLst/>
              </a:prstGeom>
              <a:blipFill>
                <a:blip r:embed="rId9"/>
                <a:stretch>
                  <a:fillRect r="-1117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11F0CE1-5EF7-8B48-9AA9-97DA66B98FA9}"/>
              </a:ext>
            </a:extLst>
          </p:cNvPr>
          <p:cNvSpPr txBox="1"/>
          <p:nvPr/>
        </p:nvSpPr>
        <p:spPr>
          <a:xfrm>
            <a:off x="0" y="643819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Nowak, </a:t>
            </a:r>
            <a:r>
              <a:rPr lang="en-US" i="1" dirty="0"/>
              <a:t>Evolutionary 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60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9D3B-316F-8B47-942A-FAC72EAE4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Expressing with frequencies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9091E4-3793-D446-A27C-4A3D5DA56D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3680"/>
                <a:ext cx="10515600" cy="5119195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𝑦𝑏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𝑓𝑖𝑡𝑛𝑒𝑠𝑠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9091E4-3793-D446-A27C-4A3D5DA56D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3680"/>
                <a:ext cx="10515600" cy="511919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573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9D2E-A716-FA4E-8EBE-436103CE8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255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Equilibria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0E8331-787C-FE49-9634-380D0BC51AB6}"/>
                  </a:ext>
                </a:extLst>
              </p:cNvPr>
              <p:cNvSpPr/>
              <p:nvPr/>
            </p:nvSpPr>
            <p:spPr>
              <a:xfrm>
                <a:off x="-228600" y="1225689"/>
                <a:ext cx="7630511" cy="56323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𝑥𝑎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𝑦𝑏</m:t>
                      </m:r>
                    </m:oMath>
                  </m:oMathPara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𝑦𝑏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𝑦𝑏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0E8331-787C-FE49-9634-380D0BC51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600" y="1225689"/>
                <a:ext cx="7630511" cy="563231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53999D-B103-294C-9A39-E60C585A516B}"/>
                  </a:ext>
                </a:extLst>
              </p:cNvPr>
              <p:cNvSpPr txBox="1"/>
              <p:nvPr/>
            </p:nvSpPr>
            <p:spPr>
              <a:xfrm>
                <a:off x="7819697" y="1325563"/>
                <a:ext cx="3499944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𝑤h𝑒𝑛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600" b="0" dirty="0"/>
              </a:p>
              <a:p>
                <a:endParaRPr lang="en-US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C53999D-B103-294C-9A39-E60C585A5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697" y="1325563"/>
                <a:ext cx="3499944" cy="2092881"/>
              </a:xfrm>
              <a:prstGeom prst="rect">
                <a:avLst/>
              </a:prstGeom>
              <a:blipFill>
                <a:blip r:embed="rId3"/>
                <a:stretch>
                  <a:fillRect b="-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4853349-7A48-FD4B-963F-75AB4BB04BAD}"/>
              </a:ext>
            </a:extLst>
          </p:cNvPr>
          <p:cNvSpPr txBox="1"/>
          <p:nvPr/>
        </p:nvSpPr>
        <p:spPr>
          <a:xfrm>
            <a:off x="7976382" y="4744007"/>
            <a:ext cx="3766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“Survival of the fitter”</a:t>
            </a:r>
          </a:p>
        </p:txBody>
      </p:sp>
    </p:spTree>
    <p:extLst>
      <p:ext uri="{BB962C8B-B14F-4D97-AF65-F5344CB8AC3E}">
        <p14:creationId xmlns:p14="http://schemas.microsoft.com/office/powerpoint/2010/main" val="136810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9BB0E-1A04-124C-A517-08D9BB181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Survival of the fittest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F873C9-3E87-A94B-B1BE-5B43ADAC0E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34655" cy="4351338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𝑓𝑖𝑡𝑛𝑒𝑠𝑠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F873C9-3E87-A94B-B1BE-5B43ADAC0E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34655" cy="4351338"/>
              </a:xfrm>
              <a:blipFill>
                <a:blip r:embed="rId2"/>
                <a:stretch>
                  <a:fillRect b="-39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6335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AFD6-21F1-D34A-97D9-6D79F460D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25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294DAA-872D-F241-8269-C7F5399BEF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2248" y="1604908"/>
                <a:ext cx="6222124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Now, assume equal fitness (a=b) and let: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	u1: mutation rate from x to 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	u2: mutation rate from y to x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294DAA-872D-F241-8269-C7F5399BEF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248" y="1604908"/>
                <a:ext cx="6222124" cy="4351338"/>
              </a:xfrm>
              <a:blipFill>
                <a:blip r:embed="rId2"/>
                <a:stretch>
                  <a:fillRect l="-2037" b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0D6430-FA05-C243-B309-0B3B523BB81A}"/>
                  </a:ext>
                </a:extLst>
              </p:cNvPr>
              <p:cNvSpPr txBox="1"/>
              <p:nvPr/>
            </p:nvSpPr>
            <p:spPr>
              <a:xfrm>
                <a:off x="6348247" y="830317"/>
                <a:ext cx="5591505" cy="4522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𝑒𝑞𝑢𝑖𝑙𝑖𝑏𝑟𝑖𝑢𝑚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800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2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0D6430-FA05-C243-B309-0B3B523BB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247" y="830317"/>
                <a:ext cx="5591505" cy="4522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59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CD315D5-01F2-1E44-8527-F4B30C4F5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31" y="1252022"/>
            <a:ext cx="9368571" cy="5047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A52AB8-F6DD-334E-8411-2383C0F20A16}"/>
              </a:ext>
            </a:extLst>
          </p:cNvPr>
          <p:cNvSpPr/>
          <p:nvPr/>
        </p:nvSpPr>
        <p:spPr>
          <a:xfrm>
            <a:off x="641131" y="373675"/>
            <a:ext cx="472744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Mutations in a neutral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8B06DC-7A41-3B40-8ECF-CE3C3A17291D}"/>
              </a:ext>
            </a:extLst>
          </p:cNvPr>
          <p:cNvSpPr txBox="1"/>
          <p:nvPr/>
        </p:nvSpPr>
        <p:spPr>
          <a:xfrm>
            <a:off x="7061982" y="225083"/>
            <a:ext cx="43750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u</a:t>
            </a:r>
            <a:r>
              <a:rPr lang="en-US" sz="3000" baseline="-25000" dirty="0"/>
              <a:t>2</a:t>
            </a:r>
            <a:r>
              <a:rPr lang="en-US" sz="3000" dirty="0"/>
              <a:t> = 0.2, u</a:t>
            </a:r>
            <a:r>
              <a:rPr lang="en-US" sz="3000" baseline="-25000" dirty="0"/>
              <a:t>1</a:t>
            </a:r>
            <a:r>
              <a:rPr lang="en-US" sz="3000" dirty="0"/>
              <a:t>= 0.1, x* = 2/3</a:t>
            </a:r>
          </a:p>
        </p:txBody>
      </p:sp>
    </p:spTree>
    <p:extLst>
      <p:ext uri="{BB962C8B-B14F-4D97-AF65-F5344CB8AC3E}">
        <p14:creationId xmlns:p14="http://schemas.microsoft.com/office/powerpoint/2010/main" val="3057209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6E96-130A-8442-8FDB-2FF4826FD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433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Fitness and Evolution</a:t>
            </a:r>
          </a:p>
        </p:txBody>
      </p:sp>
    </p:spTree>
    <p:extLst>
      <p:ext uri="{BB962C8B-B14F-4D97-AF65-F5344CB8AC3E}">
        <p14:creationId xmlns:p14="http://schemas.microsoft.com/office/powerpoint/2010/main" val="2175062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63B73-5C80-924B-885C-EF9467C25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Basic Primer on Genomics and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51233-3F8B-6E4D-8AFC-A41F1CDB1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571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DNA: ACTG</a:t>
            </a:r>
          </a:p>
          <a:p>
            <a:pPr marL="0" indent="0">
              <a:buNone/>
            </a:pPr>
            <a:r>
              <a:rPr lang="en-US" dirty="0"/>
              <a:t>RNA: ACUG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ACATGCTACAGGCTAC</a:t>
            </a:r>
            <a:r>
              <a:rPr lang="en-US" dirty="0">
                <a:solidFill>
                  <a:srgbClr val="0070C0"/>
                </a:solidFill>
              </a:rPr>
              <a:t>C</a:t>
            </a:r>
            <a:r>
              <a:rPr lang="en-US" dirty="0"/>
              <a:t>GATCAATG</a:t>
            </a:r>
          </a:p>
          <a:p>
            <a:pPr marL="0" indent="0">
              <a:buNone/>
            </a:pPr>
            <a:r>
              <a:rPr lang="en-US" dirty="0"/>
              <a:t>ACATGCTACAGGCTAC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GATCAATG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5D45E-4490-D04D-A662-91F7F5F882C7}"/>
              </a:ext>
            </a:extLst>
          </p:cNvPr>
          <p:cNvSpPr txBox="1"/>
          <p:nvPr/>
        </p:nvSpPr>
        <p:spPr>
          <a:xfrm>
            <a:off x="6337737" y="3584028"/>
            <a:ext cx="4687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Nucleotide Polymorphism (SNP)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130BDB-63FF-164F-A27D-2C3377D41629}"/>
              </a:ext>
            </a:extLst>
          </p:cNvPr>
          <p:cNvSpPr txBox="1"/>
          <p:nvPr/>
        </p:nvSpPr>
        <p:spPr>
          <a:xfrm>
            <a:off x="838200" y="4667509"/>
            <a:ext cx="106285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Substitutions can be neutral or can change protein functions, sometimes changing the organism’s fitness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Substitution (mutation) rate differs between organisms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Faster for RNA than DNA</a:t>
            </a:r>
          </a:p>
        </p:txBody>
      </p:sp>
    </p:spTree>
    <p:extLst>
      <p:ext uri="{BB962C8B-B14F-4D97-AF65-F5344CB8AC3E}">
        <p14:creationId xmlns:p14="http://schemas.microsoft.com/office/powerpoint/2010/main" val="279108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AEC1-3C09-184A-8A5A-974BCBE6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17" y="0"/>
            <a:ext cx="10515600" cy="1325563"/>
          </a:xfrm>
        </p:spPr>
        <p:txBody>
          <a:bodyPr/>
          <a:lstStyle/>
          <a:p>
            <a:r>
              <a:rPr lang="en-US" dirty="0"/>
              <a:t>Midterm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6A562-1882-2442-BD7C-3F94EC238F0C}"/>
              </a:ext>
            </a:extLst>
          </p:cNvPr>
          <p:cNvSpPr txBox="1"/>
          <p:nvPr/>
        </p:nvSpPr>
        <p:spPr>
          <a:xfrm>
            <a:off x="651217" y="1325563"/>
            <a:ext cx="108895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 1c: </a:t>
            </a:r>
          </a:p>
          <a:p>
            <a:r>
              <a:rPr lang="en-US" sz="2400" dirty="0"/>
              <a:t>What is the equilibrium </a:t>
            </a:r>
            <a:r>
              <a:rPr lang="en-US" sz="2400" u="sng" dirty="0"/>
              <a:t>incidence</a:t>
            </a:r>
            <a:r>
              <a:rPr lang="en-US" sz="2400" dirty="0"/>
              <a:t> (expressed in cases per 100,000 person-years)?</a:t>
            </a:r>
          </a:p>
          <a:p>
            <a:endParaRPr lang="en-US" sz="2400" dirty="0"/>
          </a:p>
          <a:p>
            <a:r>
              <a:rPr lang="en-US" sz="2400" dirty="0"/>
              <a:t>(Have reproductive number, life expectancy, and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b </a:t>
            </a:r>
            <a:r>
              <a:rPr lang="en-US" sz="2400" dirty="0">
                <a:latin typeface="Calibri" panose="020F0502020204030204" pitchFamily="34" charset="0"/>
                <a:ea typeface="Symbol" charset="2"/>
                <a:cs typeface="Calibri" panose="020F0502020204030204" pitchFamily="34" charset="0"/>
              </a:rPr>
              <a:t>at this point)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73256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D034-CC7A-6C4E-9E43-3EEA7ED1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Sequence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7A64A-BC22-4040-92F3-44199C27F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4151"/>
            <a:ext cx="10515600" cy="41628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100</a:t>
            </a:r>
          </a:p>
          <a:p>
            <a:pPr marL="0" indent="0">
              <a:buNone/>
            </a:pPr>
            <a:r>
              <a:rPr lang="en-US" dirty="0"/>
              <a:t>101</a:t>
            </a:r>
          </a:p>
          <a:p>
            <a:pPr marL="0" indent="0">
              <a:buNone/>
            </a:pPr>
            <a:r>
              <a:rPr lang="en-US" dirty="0"/>
              <a:t>110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L= length of genome</a:t>
            </a:r>
          </a:p>
          <a:p>
            <a:pPr marL="0" indent="0">
              <a:buNone/>
            </a:pPr>
            <a:r>
              <a:rPr lang="en-US" dirty="0"/>
              <a:t>Possible sequences = 2</a:t>
            </a:r>
            <a:r>
              <a:rPr lang="en-US" baseline="30000" dirty="0"/>
              <a:t>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Viral genomes: ~20,000 base pairs</a:t>
            </a:r>
          </a:p>
          <a:p>
            <a:pPr marL="0" indent="0">
              <a:buNone/>
            </a:pPr>
            <a:r>
              <a:rPr lang="en-US" dirty="0"/>
              <a:t>Bacterial genomes: ~5x10</a:t>
            </a:r>
            <a:r>
              <a:rPr lang="en-US" baseline="30000" dirty="0"/>
              <a:t>6</a:t>
            </a:r>
            <a:r>
              <a:rPr lang="en-US" dirty="0"/>
              <a:t> base pairs</a:t>
            </a:r>
          </a:p>
          <a:p>
            <a:pPr marL="0" indent="0">
              <a:buNone/>
            </a:pPr>
            <a:r>
              <a:rPr lang="en-US" dirty="0"/>
              <a:t>Evolution navigates this massive space</a:t>
            </a:r>
          </a:p>
          <a:p>
            <a:pPr marL="0" indent="0">
              <a:buNone/>
            </a:pPr>
            <a:endParaRPr lang="en-US" baseline="30000" dirty="0"/>
          </a:p>
        </p:txBody>
      </p:sp>
      <p:pic>
        <p:nvPicPr>
          <p:cNvPr id="5" name="Picture 4" descr="A picture containing game&#10;&#10;Description automatically generated">
            <a:extLst>
              <a:ext uri="{FF2B5EF4-FFF2-40B4-BE49-F238E27FC236}">
                <a16:creationId xmlns:a16="http://schemas.microsoft.com/office/drawing/2014/main" id="{3E03FE38-39CC-D544-A8E8-C879EA1E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319" y="449241"/>
            <a:ext cx="5694131" cy="3552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82FBA0-3B28-324B-A017-D5A81148B87D}"/>
              </a:ext>
            </a:extLst>
          </p:cNvPr>
          <p:cNvSpPr txBox="1"/>
          <p:nvPr/>
        </p:nvSpPr>
        <p:spPr>
          <a:xfrm>
            <a:off x="8946292" y="6408759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Nowak, </a:t>
            </a:r>
            <a:r>
              <a:rPr lang="en-US" i="1" dirty="0"/>
              <a:t>Evolutionary 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1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480EB-9273-704A-977A-AD670790F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Fitness landscapes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E7B98E-F258-2449-8157-C1C08D639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22" y="1690688"/>
            <a:ext cx="5410200" cy="314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D9A8CD-282D-5640-B1E9-2DBDDFE06802}"/>
              </a:ext>
            </a:extLst>
          </p:cNvPr>
          <p:cNvSpPr txBox="1"/>
          <p:nvPr/>
        </p:nvSpPr>
        <p:spPr>
          <a:xfrm>
            <a:off x="7094483" y="2648606"/>
            <a:ext cx="4803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species find the maximum?</a:t>
            </a:r>
          </a:p>
          <a:p>
            <a:r>
              <a:rPr lang="en-US" dirty="0"/>
              <a:t>Does the entire population within the species sit at the maximum?</a:t>
            </a:r>
          </a:p>
        </p:txBody>
      </p:sp>
    </p:spTree>
    <p:extLst>
      <p:ext uri="{BB962C8B-B14F-4D97-AF65-F5344CB8AC3E}">
        <p14:creationId xmlns:p14="http://schemas.microsoft.com/office/powerpoint/2010/main" val="158527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74B6A-67C1-9646-8B7D-F0BA98D42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Quasispecies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0F1CA-A4EC-9647-A190-4939A976A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“Population of self-replicating organisms with similar genomic sequences generated by mutation-selection processes”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</a:t>
            </a:r>
            <a:r>
              <a:rPr lang="en-US" baseline="-25000" dirty="0"/>
              <a:t>0</a:t>
            </a:r>
            <a:r>
              <a:rPr lang="en-US" dirty="0"/>
              <a:t> = 0000</a:t>
            </a:r>
          </a:p>
          <a:p>
            <a:pPr marL="0" indent="0">
              <a:buNone/>
            </a:pPr>
            <a:r>
              <a:rPr lang="en-US" dirty="0"/>
              <a:t>x</a:t>
            </a:r>
            <a:r>
              <a:rPr lang="en-US" baseline="-25000" dirty="0"/>
              <a:t>1 </a:t>
            </a:r>
            <a:r>
              <a:rPr lang="en-US" dirty="0"/>
              <a:t>= 0001</a:t>
            </a:r>
          </a:p>
          <a:p>
            <a:pPr marL="0" indent="0">
              <a:buNone/>
            </a:pPr>
            <a:r>
              <a:rPr lang="en-US" dirty="0"/>
              <a:t>x</a:t>
            </a:r>
            <a:r>
              <a:rPr lang="en-US" baseline="-25000" dirty="0"/>
              <a:t>2 </a:t>
            </a:r>
            <a:r>
              <a:rPr lang="en-US" dirty="0"/>
              <a:t>= 0010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</a:t>
            </a:r>
            <a:r>
              <a:rPr lang="en-US" baseline="-25000" dirty="0"/>
              <a:t>15 </a:t>
            </a:r>
            <a:r>
              <a:rPr lang="en-US" dirty="0"/>
              <a:t>= 1111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18E91D-2E9F-EE4A-9D52-DB901A83E01C}"/>
                  </a:ext>
                </a:extLst>
              </p:cNvPr>
              <p:cNvSpPr txBox="1"/>
              <p:nvPr/>
            </p:nvSpPr>
            <p:spPr>
              <a:xfrm>
                <a:off x="4135902" y="3588456"/>
                <a:ext cx="7499252" cy="2274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3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3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3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3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3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3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0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3000" b="0" i="1" smtClean="0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000" dirty="0"/>
              </a:p>
              <a:p>
                <a:endParaRPr lang="en-US" sz="3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𝑚𝑢𝑡𝑎𝑡𝑖𝑜𝑛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18E91D-2E9F-EE4A-9D52-DB901A83E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902" y="3588456"/>
                <a:ext cx="7499252" cy="2274982"/>
              </a:xfrm>
              <a:prstGeom prst="rect">
                <a:avLst/>
              </a:prstGeom>
              <a:blipFill>
                <a:blip r:embed="rId2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13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C9BA6-0C1D-3041-B631-03B8C7DA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Quasispecies</a:t>
            </a:r>
            <a:r>
              <a:rPr lang="en-US" dirty="0">
                <a:solidFill>
                  <a:srgbClr val="C00000"/>
                </a:solidFill>
              </a:rPr>
              <a:t>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C37BE6C-6419-5C4C-9E5E-03B623F16175}"/>
                  </a:ext>
                </a:extLst>
              </p:cNvPr>
              <p:cNvSpPr/>
              <p:nvPr/>
            </p:nvSpPr>
            <p:spPr>
              <a:xfrm>
                <a:off x="-495300" y="1690688"/>
                <a:ext cx="6096000" cy="205767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i="1" u="sng" dirty="0">
                    <a:latin typeface="Cambria Math" panose="02040503050406030204" pitchFamily="18" charset="0"/>
                  </a:rPr>
                  <a:t>Selection without mutations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𝑓𝑖𝑡𝑛𝑒𝑠𝑠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C37BE6C-6419-5C4C-9E5E-03B623F16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5300" y="1690688"/>
                <a:ext cx="6096000" cy="2057679"/>
              </a:xfrm>
              <a:prstGeom prst="rect">
                <a:avLst/>
              </a:prstGeom>
              <a:blipFill>
                <a:blip r:embed="rId2"/>
                <a:stretch>
                  <a:fillRect b="-62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4541D75-548F-BE4C-98ED-ECBCCE49178E}"/>
                  </a:ext>
                </a:extLst>
              </p:cNvPr>
              <p:cNvSpPr/>
              <p:nvPr/>
            </p:nvSpPr>
            <p:spPr>
              <a:xfrm>
                <a:off x="6096000" y="1690688"/>
                <a:ext cx="6096000" cy="255358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i="1" u="sng" dirty="0">
                    <a:latin typeface="Cambria Math" panose="02040503050406030204" pitchFamily="18" charset="0"/>
                  </a:rPr>
                  <a:t>Selection without mutations (</a:t>
                </a:r>
                <a:r>
                  <a:rPr lang="en-US" i="1" u="sng" dirty="0" err="1">
                    <a:latin typeface="Cambria Math" panose="02040503050406030204" pitchFamily="18" charset="0"/>
                  </a:rPr>
                  <a:t>Quasispecies</a:t>
                </a:r>
                <a:r>
                  <a:rPr lang="en-US" i="1" u="sng" dirty="0">
                    <a:latin typeface="Cambria Math" panose="02040503050406030204" pitchFamily="18" charset="0"/>
                  </a:rPr>
                  <a:t> model)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𝑚𝑢𝑡𝑎𝑡𝑖𝑜𝑛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4541D75-548F-BE4C-98ED-ECBCCE491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90688"/>
                <a:ext cx="6096000" cy="2553584"/>
              </a:xfrm>
              <a:prstGeom prst="rect">
                <a:avLst/>
              </a:prstGeom>
              <a:blipFill>
                <a:blip r:embed="rId3"/>
                <a:stretch>
                  <a:fillRect t="-1980" b="-16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8C6F0EB-DA17-E047-AE38-5DF9DA39C24A}"/>
              </a:ext>
            </a:extLst>
          </p:cNvPr>
          <p:cNvSpPr txBox="1"/>
          <p:nvPr/>
        </p:nvSpPr>
        <p:spPr>
          <a:xfrm>
            <a:off x="2829755" y="4887478"/>
            <a:ext cx="6896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Q is identity matrix (no mutations), reduces to left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Admits a unique, globally stable equilibrium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Equilibrium has lower average fitness than in absence of mutations</a:t>
            </a:r>
          </a:p>
        </p:txBody>
      </p:sp>
    </p:spTree>
    <p:extLst>
      <p:ext uri="{BB962C8B-B14F-4D97-AF65-F5344CB8AC3E}">
        <p14:creationId xmlns:p14="http://schemas.microsoft.com/office/powerpoint/2010/main" val="330677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2343B-65D0-904A-B937-F0019E7A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-124252"/>
            <a:ext cx="113411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Solving for equilibrium in </a:t>
            </a:r>
            <a:r>
              <a:rPr lang="en-US" dirty="0" err="1">
                <a:solidFill>
                  <a:srgbClr val="C00000"/>
                </a:solidFill>
              </a:rPr>
              <a:t>quasispecies</a:t>
            </a:r>
            <a:r>
              <a:rPr lang="en-US" dirty="0">
                <a:solidFill>
                  <a:srgbClr val="C00000"/>
                </a:solidFill>
              </a:rPr>
              <a:t>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894C9F4-38A2-9640-8B2F-CD10E155AE79}"/>
                  </a:ext>
                </a:extLst>
              </p:cNvPr>
              <p:cNvSpPr/>
              <p:nvPr/>
            </p:nvSpPr>
            <p:spPr>
              <a:xfrm>
                <a:off x="2984501" y="1600201"/>
                <a:ext cx="4864099" cy="34510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Equilibrium fitness = largest eigenvalue</a:t>
                </a:r>
              </a:p>
              <a:p>
                <a:r>
                  <a:rPr lang="en-US" dirty="0"/>
                  <a:t>Equilibrium prevalence = left eigenvector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894C9F4-38A2-9640-8B2F-CD10E155A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501" y="1600201"/>
                <a:ext cx="4864099" cy="3451009"/>
              </a:xfrm>
              <a:prstGeom prst="rect">
                <a:avLst/>
              </a:prstGeom>
              <a:blipFill>
                <a:blip r:embed="rId2"/>
                <a:stretch>
                  <a:fillRect l="-1042" t="-24542" b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072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2343B-65D0-904A-B937-F0019E7A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-124252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Quasispecies</a:t>
            </a:r>
            <a:r>
              <a:rPr lang="en-US" dirty="0">
                <a:solidFill>
                  <a:srgbClr val="C00000"/>
                </a:solidFill>
              </a:rPr>
              <a:t> examples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27CB9D-6B04-894E-9790-367CD8E41B64}"/>
                  </a:ext>
                </a:extLst>
              </p:cNvPr>
              <p:cNvSpPr txBox="1"/>
              <p:nvPr/>
            </p:nvSpPr>
            <p:spPr>
              <a:xfrm>
                <a:off x="1676400" y="1082465"/>
                <a:ext cx="3911600" cy="410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Fitness =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US" dirty="0"/>
                  <a:t> = (0.3, 0.2, 0.1)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27CB9D-6B04-894E-9790-367CD8E41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082465"/>
                <a:ext cx="3911600" cy="410946"/>
              </a:xfrm>
              <a:prstGeom prst="rect">
                <a:avLst/>
              </a:prstGeom>
              <a:blipFill>
                <a:blip r:embed="rId2"/>
                <a:stretch>
                  <a:fillRect l="-1299" t="-11765"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DE10DB-FF2E-EC4D-8EAA-71321690C8B2}"/>
                  </a:ext>
                </a:extLst>
              </p:cNvPr>
              <p:cNvSpPr txBox="1"/>
              <p:nvPr/>
            </p:nvSpPr>
            <p:spPr>
              <a:xfrm>
                <a:off x="2171700" y="2386309"/>
                <a:ext cx="1866900" cy="82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DE10DB-FF2E-EC4D-8EAA-71321690C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00" y="2386309"/>
                <a:ext cx="1866900" cy="824906"/>
              </a:xfrm>
              <a:prstGeom prst="rect">
                <a:avLst/>
              </a:prstGeom>
              <a:blipFill>
                <a:blip r:embed="rId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F548D7-A75B-8943-85F2-88FED52C2E4A}"/>
                  </a:ext>
                </a:extLst>
              </p:cNvPr>
              <p:cNvSpPr txBox="1"/>
              <p:nvPr/>
            </p:nvSpPr>
            <p:spPr>
              <a:xfrm>
                <a:off x="2171700" y="4862810"/>
                <a:ext cx="1866900" cy="83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0.8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0.8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0.8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F548D7-A75B-8943-85F2-88FED52C2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00" y="4862810"/>
                <a:ext cx="1866900" cy="830548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6A0035F-36F4-D842-B138-C60F14DE05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812" b="8668"/>
          <a:stretch/>
        </p:blipFill>
        <p:spPr>
          <a:xfrm>
            <a:off x="5931107" y="-29152"/>
            <a:ext cx="6048267" cy="33370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6A0356-D242-3740-9F9D-503378C38C33}"/>
              </a:ext>
            </a:extLst>
          </p:cNvPr>
          <p:cNvSpPr txBox="1"/>
          <p:nvPr/>
        </p:nvSpPr>
        <p:spPr>
          <a:xfrm>
            <a:off x="9254066" y="1660472"/>
            <a:ext cx="212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fitness: 0.3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1995E-D251-BD4D-8016-0474359032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363"/>
          <a:stretch/>
        </p:blipFill>
        <p:spPr>
          <a:xfrm>
            <a:off x="5998295" y="3307900"/>
            <a:ext cx="5913890" cy="36357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6E19C3-1BC7-D844-9F1A-4135E4FAAE9B}"/>
              </a:ext>
            </a:extLst>
          </p:cNvPr>
          <p:cNvSpPr txBox="1"/>
          <p:nvPr/>
        </p:nvSpPr>
        <p:spPr>
          <a:xfrm>
            <a:off x="9254065" y="4353697"/>
            <a:ext cx="212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fitness: 0.25</a:t>
            </a:r>
          </a:p>
        </p:txBody>
      </p:sp>
    </p:spTree>
    <p:extLst>
      <p:ext uri="{BB962C8B-B14F-4D97-AF65-F5344CB8AC3E}">
        <p14:creationId xmlns:p14="http://schemas.microsoft.com/office/powerpoint/2010/main" val="39662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E6547-970C-0141-8A73-E003F59C6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682"/>
            <a:ext cx="10515600" cy="1325563"/>
          </a:xfrm>
        </p:spPr>
        <p:txBody>
          <a:bodyPr/>
          <a:lstStyle/>
          <a:p>
            <a:r>
              <a:rPr lang="en-US" dirty="0"/>
              <a:t>If mutations lead to a lower equilibrium fitness, why have mutations?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46892C-CBAF-E74E-97F6-60DBB6CC3D29}"/>
              </a:ext>
            </a:extLst>
          </p:cNvPr>
          <p:cNvSpPr txBox="1">
            <a:spLocks/>
          </p:cNvSpPr>
          <p:nvPr/>
        </p:nvSpPr>
        <p:spPr>
          <a:xfrm>
            <a:off x="838200" y="41809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Do faster mutation rates navigate better to fitness maxima?</a:t>
            </a:r>
          </a:p>
        </p:txBody>
      </p:sp>
    </p:spTree>
    <p:extLst>
      <p:ext uri="{BB962C8B-B14F-4D97-AF65-F5344CB8AC3E}">
        <p14:creationId xmlns:p14="http://schemas.microsoft.com/office/powerpoint/2010/main" val="190212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53892-882C-4940-9B8F-E8483912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Mutations across the genome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50E91C-2388-F143-AEA8-A0ABE2CF41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u = probability of mutation in each position</a:t>
                </a:r>
              </a:p>
              <a:p>
                <a:pPr marL="0" indent="0">
                  <a:buNone/>
                </a:pPr>
                <a:r>
                  <a:rPr lang="en-US" dirty="0"/>
                  <a:t>L = length of genome</a:t>
                </a:r>
              </a:p>
              <a:p>
                <a:pPr marL="0" indent="0">
                  <a:buNone/>
                </a:pPr>
                <a:r>
                  <a:rPr lang="en-US" dirty="0"/>
                  <a:t>q= probability of making exact copy with no mutants = (1-u)</a:t>
                </a:r>
                <a:r>
                  <a:rPr lang="en-US" baseline="30000" dirty="0"/>
                  <a:t>L</a:t>
                </a:r>
              </a:p>
              <a:p>
                <a:pPr marL="0" indent="0">
                  <a:buNone/>
                </a:pPr>
                <a:endParaRPr lang="en-US" baseline="30000" dirty="0"/>
              </a:p>
              <a:p>
                <a:pPr marL="0" indent="0">
                  <a:buNone/>
                </a:pPr>
                <a:r>
                  <a:rPr lang="en-US" dirty="0"/>
                  <a:t>x</a:t>
                </a:r>
                <a:r>
                  <a:rPr lang="en-US" baseline="-25000" dirty="0"/>
                  <a:t>0</a:t>
                </a:r>
                <a:r>
                  <a:rPr lang="en-US" dirty="0"/>
                  <a:t> = master sequence, with f</a:t>
                </a:r>
                <a:r>
                  <a:rPr lang="en-US" baseline="-25000" dirty="0"/>
                  <a:t>0</a:t>
                </a:r>
                <a:r>
                  <a:rPr lang="en-US" dirty="0"/>
                  <a:t>&gt;1</a:t>
                </a:r>
                <a:endParaRPr lang="en-US" baseline="-25000" dirty="0"/>
              </a:p>
              <a:p>
                <a:pPr marL="0" indent="0">
                  <a:buNone/>
                </a:pPr>
                <a:r>
                  <a:rPr lang="en-US" dirty="0"/>
                  <a:t>x</a:t>
                </a:r>
                <a:r>
                  <a:rPr lang="en-US" baseline="-25000" dirty="0"/>
                  <a:t>1</a:t>
                </a:r>
                <a:r>
                  <a:rPr lang="en-US" dirty="0"/>
                  <a:t> = all other mutants, with f = 1</a:t>
                </a:r>
              </a:p>
              <a:p>
                <a:pPr marL="0" indent="0">
                  <a:buNone/>
                </a:pPr>
                <a:r>
                  <a:rPr lang="en-US" dirty="0"/>
                  <a:t>x</a:t>
                </a:r>
                <a:r>
                  <a:rPr lang="en-US" baseline="-25000" dirty="0"/>
                  <a:t>0</a:t>
                </a:r>
                <a:r>
                  <a:rPr lang="en-US" dirty="0"/>
                  <a:t> + x</a:t>
                </a:r>
                <a:r>
                  <a:rPr lang="en-US" baseline="-25000" dirty="0"/>
                  <a:t>1</a:t>
                </a:r>
                <a:r>
                  <a:rPr lang="en-US" dirty="0"/>
                  <a:t> = 1</a:t>
                </a:r>
              </a:p>
              <a:p>
                <a:pPr marL="0" indent="0">
                  <a:buNone/>
                </a:pPr>
                <a:endParaRPr lang="en-US" baseline="30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50E91C-2388-F143-AEA8-A0ABE2CF41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509" b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9DE058C-2A79-6243-AC0F-CD39FC5CA5BE}"/>
              </a:ext>
            </a:extLst>
          </p:cNvPr>
          <p:cNvSpPr/>
          <p:nvPr/>
        </p:nvSpPr>
        <p:spPr>
          <a:xfrm>
            <a:off x="9664505" y="1182856"/>
            <a:ext cx="23352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x(t=0)= 1011</a:t>
            </a:r>
          </a:p>
          <a:p>
            <a:r>
              <a:rPr lang="en-US" sz="3000" dirty="0"/>
              <a:t>x(t=1)= 1011</a:t>
            </a:r>
          </a:p>
        </p:txBody>
      </p:sp>
    </p:spTree>
    <p:extLst>
      <p:ext uri="{BB962C8B-B14F-4D97-AF65-F5344CB8AC3E}">
        <p14:creationId xmlns:p14="http://schemas.microsoft.com/office/powerpoint/2010/main" val="235457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ED59-C803-A64B-BA5A-8F68580A2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-8230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Constraints on mutation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A9CDD2A-10F2-4147-A069-E5B83C88433D}"/>
                  </a:ext>
                </a:extLst>
              </p:cNvPr>
              <p:cNvSpPr/>
              <p:nvPr/>
            </p:nvSpPr>
            <p:spPr>
              <a:xfrm>
                <a:off x="203200" y="1721535"/>
                <a:ext cx="5486400" cy="4555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Rewrite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−1 −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algn="ctr"/>
                <a:r>
                  <a:rPr lang="en-US" dirty="0"/>
                  <a:t>At equilibrium: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&gt;0: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A9CDD2A-10F2-4147-A069-E5B83C884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00" y="1721535"/>
                <a:ext cx="5486400" cy="45559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006002-DE1A-0940-AF2B-BAFCD20EEA7B}"/>
                  </a:ext>
                </a:extLst>
              </p:cNvPr>
              <p:cNvSpPr txBox="1"/>
              <p:nvPr/>
            </p:nvSpPr>
            <p:spPr>
              <a:xfrm>
                <a:off x="7543800" y="1178846"/>
                <a:ext cx="3822700" cy="6427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)&gt;0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  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	for small u, log(1-u)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log(f</a:t>
                </a:r>
                <a:r>
                  <a:rPr lang="en-US" baseline="-25000" dirty="0">
                    <a:ea typeface="Cambria Math" panose="02040503050406030204" pitchFamily="18" charset="0"/>
                  </a:rPr>
                  <a:t>0</a:t>
                </a:r>
                <a:r>
                  <a:rPr lang="en-US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So:</a:t>
                </a:r>
              </a:p>
              <a:p>
                <a:pPr algn="ctr"/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006002-DE1A-0940-AF2B-BAFCD20EE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1178846"/>
                <a:ext cx="3822700" cy="64279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63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33D7-8231-FA43-AD65-81E1F237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-16827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Mutation rates and adaptation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94A4F66-AE66-634F-8F36-B714B572DE14}"/>
                  </a:ext>
                </a:extLst>
              </p:cNvPr>
              <p:cNvSpPr/>
              <p:nvPr/>
            </p:nvSpPr>
            <p:spPr>
              <a:xfrm>
                <a:off x="609600" y="2569534"/>
                <a:ext cx="4648200" cy="1718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Mutations per genome &lt; 1 in order to adapt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94A4F66-AE66-634F-8F36-B714B572DE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569534"/>
                <a:ext cx="4648200" cy="1718932"/>
              </a:xfrm>
              <a:prstGeom prst="rect">
                <a:avLst/>
              </a:prstGeom>
              <a:blipFill>
                <a:blip r:embed="rId2"/>
                <a:stretch>
                  <a:fillRect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23498F-D638-3745-82EB-5562E78C2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909" y="994219"/>
            <a:ext cx="5190981" cy="538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FFF99C-0358-8545-A524-B46E1F0E9AF9}"/>
              </a:ext>
            </a:extLst>
          </p:cNvPr>
          <p:cNvSpPr txBox="1"/>
          <p:nvPr/>
        </p:nvSpPr>
        <p:spPr>
          <a:xfrm>
            <a:off x="9169400" y="6488668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Nowak, </a:t>
            </a:r>
            <a:r>
              <a:rPr lang="en-US" i="1" dirty="0"/>
              <a:t>Evolutionary 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13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Force of Infection, Incidence, Prevalence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55387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Symbol" charset="2"/>
                <a:cs typeface="Calibri" panose="020F0502020204030204" pitchFamily="34" charset="0"/>
              </a:rPr>
              <a:t>Force of infection = </a:t>
            </a:r>
            <a:r>
              <a:rPr lang="en-US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dirty="0" err="1">
                <a:latin typeface="Cambria" charset="0"/>
                <a:ea typeface="Cambria" charset="0"/>
                <a:cs typeface="Cambria" charset="0"/>
              </a:rPr>
              <a:t>I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(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t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)</a:t>
            </a:r>
          </a:p>
          <a:p>
            <a:r>
              <a:rPr lang="en-US" dirty="0">
                <a:latin typeface="Calibri" panose="020F0502020204030204" pitchFamily="34" charset="0"/>
                <a:ea typeface="Symbol" charset="2"/>
                <a:cs typeface="Calibri" panose="020F0502020204030204" pitchFamily="34" charset="0"/>
              </a:rPr>
              <a:t>Incidence = </a:t>
            </a:r>
            <a:r>
              <a:rPr lang="en-US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dirty="0" err="1">
                <a:latin typeface="Cambria" charset="0"/>
                <a:ea typeface="Cambria" charset="0"/>
                <a:cs typeface="Cambria" charset="0"/>
              </a:rPr>
              <a:t>S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(t)I(t)</a:t>
            </a:r>
          </a:p>
          <a:p>
            <a:r>
              <a:rPr lang="en-US" dirty="0">
                <a:latin typeface="Calibri" panose="020F0502020204030204" pitchFamily="34" charset="0"/>
                <a:ea typeface="Symbol" charset="2"/>
                <a:cs typeface="Calibri" panose="020F0502020204030204" pitchFamily="34" charset="0"/>
              </a:rPr>
              <a:t>Prevalence = </a:t>
            </a:r>
            <a:r>
              <a:rPr lang="en-US" dirty="0">
                <a:latin typeface="Cambria" charset="0"/>
                <a:ea typeface="Cambria" charset="0"/>
                <a:cs typeface="Cambria" charset="0"/>
              </a:rPr>
              <a:t>I(t)</a:t>
            </a:r>
            <a:endParaRPr lang="en-US" dirty="0">
              <a:latin typeface="Calibri" panose="020F0502020204030204" pitchFamily="34" charset="0"/>
              <a:ea typeface="Symbol" charset="2"/>
              <a:cs typeface="Calibri" panose="020F0502020204030204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8199469" y="3490720"/>
            <a:ext cx="16849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815507" y="2875002"/>
            <a:ext cx="862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3000" dirty="0" err="1">
                <a:latin typeface="Cambria" charset="0"/>
                <a:ea typeface="Cambria" charset="0"/>
                <a:cs typeface="Cambria" charset="0"/>
              </a:rPr>
              <a:t>SI</a:t>
            </a:r>
            <a:endParaRPr lang="en-US" sz="3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24461" y="2921168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84456" y="2921167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4110861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4BEAC8-E42F-7145-86A1-794EF625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Summary of fitness and adaptation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447C8A-A8EF-A544-B71A-235192A50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occurs when organisms have different rates of reproduction</a:t>
            </a:r>
          </a:p>
          <a:p>
            <a:r>
              <a:rPr lang="en-US" dirty="0"/>
              <a:t>When growth is exponential, selection leads to survival of the fittest</a:t>
            </a:r>
          </a:p>
          <a:p>
            <a:r>
              <a:rPr lang="en-US" dirty="0"/>
              <a:t>Mutations enable co-existence of strains with different fitness</a:t>
            </a:r>
          </a:p>
          <a:p>
            <a:r>
              <a:rPr lang="en-US" dirty="0" err="1"/>
              <a:t>Quasispecies</a:t>
            </a:r>
            <a:r>
              <a:rPr lang="en-US" dirty="0"/>
              <a:t> are populations of genetically related organisms, formed by mutation and selection</a:t>
            </a:r>
          </a:p>
          <a:p>
            <a:r>
              <a:rPr lang="en-US" dirty="0"/>
              <a:t>There is typically one stable equilibrium of </a:t>
            </a:r>
            <a:r>
              <a:rPr lang="en-US" dirty="0" err="1"/>
              <a:t>quasispecies</a:t>
            </a:r>
            <a:r>
              <a:rPr lang="en-US" dirty="0"/>
              <a:t>, it is often not the fittest but rather a distribution around the fittest</a:t>
            </a:r>
          </a:p>
          <a:p>
            <a:r>
              <a:rPr lang="en-US" dirty="0"/>
              <a:t>Adaptation cannot occur if mutation rates are too high </a:t>
            </a:r>
          </a:p>
        </p:txBody>
      </p:sp>
    </p:spTree>
    <p:extLst>
      <p:ext uri="{BB962C8B-B14F-4D97-AF65-F5344CB8AC3E}">
        <p14:creationId xmlns:p14="http://schemas.microsoft.com/office/powerpoint/2010/main" val="908438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56B2C9-518F-B34E-959F-13023E9A4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Evolution of virulence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A6110C-D135-994D-88E1-D23DF76BE9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25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DB983C-4390-B946-86F5-7B1055ECB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30" y="-21395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Selection when competing for hosts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2FEB77-92C7-684D-A529-3616E6F8C7E7}"/>
                  </a:ext>
                </a:extLst>
              </p:cNvPr>
              <p:cNvSpPr txBox="1"/>
              <p:nvPr/>
            </p:nvSpPr>
            <p:spPr>
              <a:xfrm>
                <a:off x="-1460589" y="2744514"/>
                <a:ext cx="7264815" cy="1380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2FEB77-92C7-684D-A529-3616E6F8C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60589" y="2744514"/>
                <a:ext cx="7264815" cy="13806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912106-7312-6742-8A72-B45D5BA03792}"/>
                  </a:ext>
                </a:extLst>
              </p:cNvPr>
              <p:cNvSpPr txBox="1"/>
              <p:nvPr/>
            </p:nvSpPr>
            <p:spPr>
              <a:xfrm>
                <a:off x="0" y="4202814"/>
                <a:ext cx="65164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𝑏𝑖𝑟𝑡h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𝑣𝑖𝑟𝑢𝑙𝑒𝑛𝑐𝑒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𝑒𝑥𝑐𝑒𝑠𝑠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𝑚𝑜𝑟𝑡𝑎𝑙𝑖𝑡𝑦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𝑎𝑠𝑠𝑜𝑐𝑖𝑎𝑡𝑒𝑑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𝑖𝑛𝑓𝑒𝑐𝑡𝑖𝑜𝑛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912106-7312-6742-8A72-B45D5BA03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02814"/>
                <a:ext cx="6516414" cy="646331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FFBCC9-1CFC-CD46-A6C3-808C334A3D0E}"/>
                  </a:ext>
                </a:extLst>
              </p:cNvPr>
              <p:cNvSpPr txBox="1"/>
              <p:nvPr/>
            </p:nvSpPr>
            <p:spPr>
              <a:xfrm>
                <a:off x="176334" y="4946620"/>
                <a:ext cx="3502572" cy="681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FFBCC9-1CFC-CD46-A6C3-808C334A3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34" y="4946620"/>
                <a:ext cx="3502572" cy="6819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DD3CA8C-6417-9248-8B50-72DDD088CBE9}"/>
                  </a:ext>
                </a:extLst>
              </p:cNvPr>
              <p:cNvSpPr/>
              <p:nvPr/>
            </p:nvSpPr>
            <p:spPr>
              <a:xfrm>
                <a:off x="1107139" y="5823488"/>
                <a:ext cx="1783822" cy="663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DD3CA8C-6417-9248-8B50-72DDD088CB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139" y="5823488"/>
                <a:ext cx="1783822" cy="663643"/>
              </a:xfrm>
              <a:prstGeom prst="rect">
                <a:avLst/>
              </a:prstGeom>
              <a:blipFill>
                <a:blip r:embed="rId5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68692B8-C453-F747-902F-31928707A160}"/>
              </a:ext>
            </a:extLst>
          </p:cNvPr>
          <p:cNvSpPr txBox="1"/>
          <p:nvPr/>
        </p:nvSpPr>
        <p:spPr>
          <a:xfrm>
            <a:off x="6923289" y="860135"/>
            <a:ext cx="503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Question: </a:t>
            </a:r>
            <a:r>
              <a:rPr lang="en-US" dirty="0"/>
              <a:t>Assuming R0</a:t>
            </a:r>
            <a:r>
              <a:rPr lang="en-US" baseline="-25000" dirty="0"/>
              <a:t>1</a:t>
            </a:r>
            <a:r>
              <a:rPr lang="en-US" dirty="0"/>
              <a:t> &gt; 1 and R</a:t>
            </a:r>
            <a:r>
              <a:rPr lang="en-US" baseline="-25000" dirty="0"/>
              <a:t>02</a:t>
            </a:r>
            <a:r>
              <a:rPr lang="en-US" dirty="0"/>
              <a:t> &gt; 1, can there be an endemic equilibrium for I</a:t>
            </a:r>
            <a:r>
              <a:rPr lang="en-US" baseline="-25000" dirty="0"/>
              <a:t>1</a:t>
            </a:r>
            <a:r>
              <a:rPr lang="en-US" dirty="0"/>
              <a:t> and I</a:t>
            </a:r>
            <a:r>
              <a:rPr lang="en-US" baseline="-25000" dirty="0"/>
              <a:t>2</a:t>
            </a:r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93E9A0-0D98-6B4D-8CA1-C0BFA8D31F60}"/>
                  </a:ext>
                </a:extLst>
              </p:cNvPr>
              <p:cNvSpPr txBox="1"/>
              <p:nvPr/>
            </p:nvSpPr>
            <p:spPr>
              <a:xfrm>
                <a:off x="6960889" y="1577709"/>
                <a:ext cx="4529958" cy="4308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93E9A0-0D98-6B4D-8CA1-C0BFA8D31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889" y="1577709"/>
                <a:ext cx="4529958" cy="43081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05C5ABC-5232-5F43-9299-694C81BFA25E}"/>
              </a:ext>
            </a:extLst>
          </p:cNvPr>
          <p:cNvSpPr txBox="1"/>
          <p:nvPr/>
        </p:nvSpPr>
        <p:spPr>
          <a:xfrm>
            <a:off x="5990897" y="5823488"/>
            <a:ext cx="5893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only way to have coexistence of two species in full competition for hosts is for equal R</a:t>
            </a:r>
            <a:r>
              <a:rPr lang="en-US" baseline="-25000" dirty="0"/>
              <a:t>0.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977021-C236-F44D-84AF-926DF3168668}"/>
              </a:ext>
            </a:extLst>
          </p:cNvPr>
          <p:cNvSpPr txBox="1"/>
          <p:nvPr/>
        </p:nvSpPr>
        <p:spPr>
          <a:xfrm>
            <a:off x="1107138" y="1473859"/>
            <a:ext cx="4483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 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3ADD3C-AAC8-024D-8A95-C32560ECBB12}"/>
              </a:ext>
            </a:extLst>
          </p:cNvPr>
          <p:cNvSpPr txBox="1"/>
          <p:nvPr/>
        </p:nvSpPr>
        <p:spPr>
          <a:xfrm>
            <a:off x="2299708" y="860135"/>
            <a:ext cx="4483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 I</a:t>
            </a:r>
            <a:r>
              <a:rPr lang="en-US" sz="2400" baseline="-25000" dirty="0"/>
              <a:t>1</a:t>
            </a:r>
            <a:r>
              <a:rPr lang="en-US" sz="24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BD7828-D273-C542-B05E-48BA7ECAA902}"/>
              </a:ext>
            </a:extLst>
          </p:cNvPr>
          <p:cNvSpPr txBox="1"/>
          <p:nvPr/>
        </p:nvSpPr>
        <p:spPr>
          <a:xfrm>
            <a:off x="2299707" y="1991398"/>
            <a:ext cx="4483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 I</a:t>
            </a:r>
            <a:r>
              <a:rPr lang="en-US" sz="2400" baseline="-25000" dirty="0"/>
              <a:t>2</a:t>
            </a:r>
            <a:r>
              <a:rPr lang="en-US" sz="2400" dirty="0"/>
              <a:t>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D0B7C8-674D-7245-A4BF-CCDBE7284117}"/>
              </a:ext>
            </a:extLst>
          </p:cNvPr>
          <p:cNvCxnSpPr>
            <a:stCxn id="15" idx="3"/>
            <a:endCxn id="16" idx="1"/>
          </p:cNvCxnSpPr>
          <p:nvPr/>
        </p:nvCxnSpPr>
        <p:spPr>
          <a:xfrm flipV="1">
            <a:off x="1555531" y="1090968"/>
            <a:ext cx="744177" cy="6137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E7B08E-9E57-ED41-9BD4-DFDCC1DF442A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1555531" y="1704692"/>
            <a:ext cx="744176" cy="5175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3F8564-820B-774F-862B-C0C783334CD7}"/>
              </a:ext>
            </a:extLst>
          </p:cNvPr>
          <p:cNvCxnSpPr>
            <a:cxnSpLocks/>
          </p:cNvCxnSpPr>
          <p:nvPr/>
        </p:nvCxnSpPr>
        <p:spPr>
          <a:xfrm>
            <a:off x="662152" y="1722473"/>
            <a:ext cx="4449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F097B32-48C3-0646-86BC-9F881DAD5FE2}"/>
                  </a:ext>
                </a:extLst>
              </p:cNvPr>
              <p:cNvSpPr/>
              <p:nvPr/>
            </p:nvSpPr>
            <p:spPr>
              <a:xfrm>
                <a:off x="684799" y="1397830"/>
                <a:ext cx="370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F097B32-48C3-0646-86BC-9F881DAD5F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99" y="1397830"/>
                <a:ext cx="3709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A60F0DD-8281-6943-B64C-3664590FCF90}"/>
                  </a:ext>
                </a:extLst>
              </p:cNvPr>
              <p:cNvSpPr/>
              <p:nvPr/>
            </p:nvSpPr>
            <p:spPr>
              <a:xfrm>
                <a:off x="1530810" y="986288"/>
                <a:ext cx="6410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A60F0DD-8281-6943-B64C-3664590FC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810" y="986288"/>
                <a:ext cx="641009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A57E0F7-748B-0846-A011-EF125DDD353E}"/>
                  </a:ext>
                </a:extLst>
              </p:cNvPr>
              <p:cNvSpPr/>
              <p:nvPr/>
            </p:nvSpPr>
            <p:spPr>
              <a:xfrm>
                <a:off x="1482522" y="1952317"/>
                <a:ext cx="6516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A57E0F7-748B-0846-A011-EF125DDD35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522" y="1952317"/>
                <a:ext cx="651652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77594D-4127-8840-8D4D-A6D244B0F267}"/>
                  </a:ext>
                </a:extLst>
              </p:cNvPr>
              <p:cNvSpPr/>
              <p:nvPr/>
            </p:nvSpPr>
            <p:spPr>
              <a:xfrm>
                <a:off x="2746048" y="1091423"/>
                <a:ext cx="922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E77594D-4127-8840-8D4D-A6D244B0F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048" y="1091423"/>
                <a:ext cx="922240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5173564-6CDF-5A4A-A5FB-995E5B8D96EA}"/>
              </a:ext>
            </a:extLst>
          </p:cNvPr>
          <p:cNvCxnSpPr>
            <a:cxnSpLocks/>
          </p:cNvCxnSpPr>
          <p:nvPr/>
        </p:nvCxnSpPr>
        <p:spPr>
          <a:xfrm>
            <a:off x="2751483" y="1090966"/>
            <a:ext cx="30437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EAFAC16-C704-7B4F-B72D-BDC4582C0D7F}"/>
                  </a:ext>
                </a:extLst>
              </p:cNvPr>
              <p:cNvSpPr/>
              <p:nvPr/>
            </p:nvSpPr>
            <p:spPr>
              <a:xfrm>
                <a:off x="2744182" y="1824013"/>
                <a:ext cx="922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EAFAC16-C704-7B4F-B72D-BDC4582C0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182" y="1824013"/>
                <a:ext cx="922240" cy="369332"/>
              </a:xfrm>
              <a:prstGeom prst="rect">
                <a:avLst/>
              </a:prstGeom>
              <a:blipFill>
                <a:blip r:embed="rId11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E5C3B-0F64-504A-BD0F-73823FE1A9E4}"/>
              </a:ext>
            </a:extLst>
          </p:cNvPr>
          <p:cNvCxnSpPr>
            <a:cxnSpLocks/>
          </p:cNvCxnSpPr>
          <p:nvPr/>
        </p:nvCxnSpPr>
        <p:spPr>
          <a:xfrm>
            <a:off x="2751483" y="2189751"/>
            <a:ext cx="30437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9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build="allAtOnce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7C92-6EFB-E846-85F9-760B9B004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38" y="-19256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Evolution maximizes R</a:t>
            </a:r>
            <a:r>
              <a:rPr lang="en-US" baseline="-25000" dirty="0">
                <a:solidFill>
                  <a:srgbClr val="C0000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3CF111-DF5C-E84F-B150-F504B26B46B7}"/>
                  </a:ext>
                </a:extLst>
              </p:cNvPr>
              <p:cNvSpPr/>
              <p:nvPr/>
            </p:nvSpPr>
            <p:spPr>
              <a:xfrm>
                <a:off x="166680" y="870784"/>
                <a:ext cx="1553246" cy="661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3CF111-DF5C-E84F-B150-F504B26B4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80" y="870784"/>
                <a:ext cx="1553246" cy="661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86D23-752A-DC47-BA3E-61B3C49EC231}"/>
                  </a:ext>
                </a:extLst>
              </p:cNvPr>
              <p:cNvSpPr txBox="1"/>
              <p:nvPr/>
            </p:nvSpPr>
            <p:spPr>
              <a:xfrm>
                <a:off x="2133598" y="1016978"/>
                <a:ext cx="51393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Is virulence helpful or harmful to the organism here?</a:t>
                </a:r>
              </a:p>
              <a:p>
                <a:r>
                  <a:rPr lang="en-US" dirty="0"/>
                  <a:t>If no constraints, evolution will increase transmission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 and decrease virulence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986D23-752A-DC47-BA3E-61B3C49EC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598" y="1016978"/>
                <a:ext cx="5139399" cy="923330"/>
              </a:xfrm>
              <a:prstGeom prst="rect">
                <a:avLst/>
              </a:prstGeom>
              <a:blipFill>
                <a:blip r:embed="rId3"/>
                <a:stretch>
                  <a:fillRect l="-988" t="-2703" r="-741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256199-C55A-B24A-8B2F-AF79DC3D34B0}"/>
                  </a:ext>
                </a:extLst>
              </p:cNvPr>
              <p:cNvSpPr txBox="1"/>
              <p:nvPr/>
            </p:nvSpPr>
            <p:spPr>
              <a:xfrm>
                <a:off x="386255" y="1914626"/>
                <a:ext cx="8537028" cy="4892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if infectivity is proportionate to virulence?</a:t>
                </a:r>
                <a:br>
                  <a:rPr lang="en-US" dirty="0"/>
                </a:br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𝑎𝑣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𝑎𝑣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What if infectivity is a saturating function of virulence?</a:t>
                </a: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𝑚𝑎𝑥𝑖𝑚𝑢𝑚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𝑀𝑎𝑥𝑖𝑚𝑢𝑚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𝑐𝑢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256199-C55A-B24A-8B2F-AF79DC3D3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55" y="1914626"/>
                <a:ext cx="8537028" cy="4892045"/>
              </a:xfrm>
              <a:prstGeom prst="rect">
                <a:avLst/>
              </a:prstGeom>
              <a:blipFill>
                <a:blip r:embed="rId4"/>
                <a:stretch>
                  <a:fillRect l="-445" t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9D923FF-2710-6F47-B267-5A004B14E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162" y="3108962"/>
            <a:ext cx="5661838" cy="30505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90D142-B5C1-8F41-8505-20DA82E3EB70}"/>
              </a:ext>
            </a:extLst>
          </p:cNvPr>
          <p:cNvSpPr txBox="1"/>
          <p:nvPr/>
        </p:nvSpPr>
        <p:spPr>
          <a:xfrm>
            <a:off x="8652053" y="1045340"/>
            <a:ext cx="4483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 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B34F9-0A5E-8846-A005-F5B7C2BE8191}"/>
              </a:ext>
            </a:extLst>
          </p:cNvPr>
          <p:cNvSpPr txBox="1"/>
          <p:nvPr/>
        </p:nvSpPr>
        <p:spPr>
          <a:xfrm>
            <a:off x="9844623" y="431616"/>
            <a:ext cx="4483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 I</a:t>
            </a:r>
            <a:r>
              <a:rPr lang="en-US" sz="2400" baseline="-25000" dirty="0"/>
              <a:t>1</a:t>
            </a:r>
            <a:r>
              <a:rPr lang="en-US" sz="2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6AF254-00CE-544E-8861-1366410EF3E7}"/>
              </a:ext>
            </a:extLst>
          </p:cNvPr>
          <p:cNvSpPr txBox="1"/>
          <p:nvPr/>
        </p:nvSpPr>
        <p:spPr>
          <a:xfrm>
            <a:off x="9844622" y="1562879"/>
            <a:ext cx="44839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 I</a:t>
            </a:r>
            <a:r>
              <a:rPr lang="en-US" sz="2400" baseline="-25000" dirty="0"/>
              <a:t>2</a:t>
            </a:r>
            <a:r>
              <a:rPr lang="en-US" sz="2400" dirty="0"/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D306B5-27E0-254A-BF82-4734DE776A55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9100446" y="662449"/>
            <a:ext cx="744177" cy="6137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F4087A-4F62-0044-8524-DF698A45F768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9100446" y="1276173"/>
            <a:ext cx="744176" cy="5175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9B4A3C-EE69-EE42-B709-F1B823957FA3}"/>
              </a:ext>
            </a:extLst>
          </p:cNvPr>
          <p:cNvCxnSpPr>
            <a:cxnSpLocks/>
          </p:cNvCxnSpPr>
          <p:nvPr/>
        </p:nvCxnSpPr>
        <p:spPr>
          <a:xfrm>
            <a:off x="8207067" y="1293954"/>
            <a:ext cx="4449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9A426FE-77B1-AB49-8637-AC6B4A4FBEB8}"/>
                  </a:ext>
                </a:extLst>
              </p:cNvPr>
              <p:cNvSpPr/>
              <p:nvPr/>
            </p:nvSpPr>
            <p:spPr>
              <a:xfrm>
                <a:off x="8229714" y="969311"/>
                <a:ext cx="370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9A426FE-77B1-AB49-8637-AC6B4A4FB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714" y="969311"/>
                <a:ext cx="3709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D6FE062-5AC1-694D-ADE8-634BB8D9F279}"/>
                  </a:ext>
                </a:extLst>
              </p:cNvPr>
              <p:cNvSpPr/>
              <p:nvPr/>
            </p:nvSpPr>
            <p:spPr>
              <a:xfrm>
                <a:off x="9075725" y="557769"/>
                <a:ext cx="6410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D6FE062-5AC1-694D-ADE8-634BB8D9F2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5725" y="557769"/>
                <a:ext cx="641009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5F01BEC-183C-0B45-BBD9-0B4E843D7B0A}"/>
                  </a:ext>
                </a:extLst>
              </p:cNvPr>
              <p:cNvSpPr/>
              <p:nvPr/>
            </p:nvSpPr>
            <p:spPr>
              <a:xfrm>
                <a:off x="9027437" y="1523798"/>
                <a:ext cx="6516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5F01BEC-183C-0B45-BBD9-0B4E843D7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437" y="1523798"/>
                <a:ext cx="651652" cy="369332"/>
              </a:xfrm>
              <a:prstGeom prst="rect">
                <a:avLst/>
              </a:prstGeom>
              <a:blipFill>
                <a:blip r:embed="rId8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FCFA123-C828-E941-AA02-F5F6C3057AF6}"/>
                  </a:ext>
                </a:extLst>
              </p:cNvPr>
              <p:cNvSpPr/>
              <p:nvPr/>
            </p:nvSpPr>
            <p:spPr>
              <a:xfrm>
                <a:off x="10290963" y="662904"/>
                <a:ext cx="922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FCFA123-C828-E941-AA02-F5F6C3057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963" y="662904"/>
                <a:ext cx="922240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95D0B1F-32DF-3F40-8343-9441E8C902AB}"/>
              </a:ext>
            </a:extLst>
          </p:cNvPr>
          <p:cNvCxnSpPr>
            <a:cxnSpLocks/>
          </p:cNvCxnSpPr>
          <p:nvPr/>
        </p:nvCxnSpPr>
        <p:spPr>
          <a:xfrm>
            <a:off x="10296398" y="662447"/>
            <a:ext cx="30437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C97F53-634C-F944-A585-87A8FC14A2CA}"/>
                  </a:ext>
                </a:extLst>
              </p:cNvPr>
              <p:cNvSpPr/>
              <p:nvPr/>
            </p:nvSpPr>
            <p:spPr>
              <a:xfrm>
                <a:off x="10289097" y="1395494"/>
                <a:ext cx="922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8C97F53-634C-F944-A585-87A8FC14A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097" y="1395494"/>
                <a:ext cx="922240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FF4AED-D3D0-5A45-B733-0796AE769DB5}"/>
              </a:ext>
            </a:extLst>
          </p:cNvPr>
          <p:cNvCxnSpPr>
            <a:cxnSpLocks/>
          </p:cNvCxnSpPr>
          <p:nvPr/>
        </p:nvCxnSpPr>
        <p:spPr>
          <a:xfrm>
            <a:off x="10296398" y="1761232"/>
            <a:ext cx="30437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98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9327A-3493-9744-A523-649DB625D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Virulence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99B72-EF8B-7945-8639-C68F22028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there is competition for hosts, evolution generally maximizes R</a:t>
            </a:r>
            <a:r>
              <a:rPr lang="en-US" baseline="-25000" dirty="0"/>
              <a:t>0</a:t>
            </a:r>
            <a:endParaRPr lang="en-US" dirty="0"/>
          </a:p>
          <a:p>
            <a:r>
              <a:rPr lang="en-US" dirty="0"/>
              <a:t>If virulence and infectivity scale linearly, organisms would increase virulence to their maximum </a:t>
            </a:r>
          </a:p>
          <a:p>
            <a:r>
              <a:rPr lang="en-US" dirty="0"/>
              <a:t>Usually there are constraints in relationship between virulence and infectivity, such that organisms will evolve towards intermediate virulence to maximize R</a:t>
            </a:r>
            <a:r>
              <a:rPr lang="en-US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27839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588B-D657-9742-BEBA-A1D410E25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Superinfection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B6BC0-5E49-AB4B-9D12-C956A5D16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 new strain is able to infect a host who is already infected</a:t>
            </a:r>
          </a:p>
          <a:p>
            <a:r>
              <a:rPr lang="en-US" dirty="0"/>
              <a:t>Leads to: </a:t>
            </a:r>
          </a:p>
          <a:p>
            <a:pPr lvl="1"/>
            <a:r>
              <a:rPr lang="en-US" dirty="0"/>
              <a:t>Higher virulence than optimal for maximizing R0</a:t>
            </a:r>
          </a:p>
          <a:p>
            <a:pPr lvl="1"/>
            <a:r>
              <a:rPr lang="en-US" dirty="0"/>
              <a:t>Co-existence of strains with range of virulence</a:t>
            </a:r>
          </a:p>
          <a:p>
            <a:pPr lvl="1"/>
            <a:r>
              <a:rPr lang="en-US" dirty="0"/>
              <a:t>Fewer infected hosts than without superinfection</a:t>
            </a:r>
          </a:p>
        </p:txBody>
      </p:sp>
    </p:spTree>
    <p:extLst>
      <p:ext uri="{BB962C8B-B14F-4D97-AF65-F5344CB8AC3E}">
        <p14:creationId xmlns:p14="http://schemas.microsoft.com/office/powerpoint/2010/main" val="4252233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51AA-215A-F042-9DAE-BE0233016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6FFE6-F2A0-5E45-97BE-E4306FA59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2566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Nowak, </a:t>
            </a:r>
            <a:r>
              <a:rPr lang="en-US" i="1" dirty="0"/>
              <a:t>Evolutionary Dynamics, </a:t>
            </a:r>
            <a:r>
              <a:rPr lang="en-US" dirty="0"/>
              <a:t>Chapter 11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Otto and Day, </a:t>
            </a:r>
            <a:r>
              <a:rPr lang="en-US" i="1" dirty="0"/>
              <a:t>A Biologists Guide to Mathematical Modeling in Ecology and Evolution, </a:t>
            </a:r>
            <a:r>
              <a:rPr lang="en-US" dirty="0"/>
              <a:t>Chapter 12</a:t>
            </a:r>
          </a:p>
        </p:txBody>
      </p:sp>
      <p:pic>
        <p:nvPicPr>
          <p:cNvPr id="5" name="Picture 4" descr="A picture containing room, window&#10;&#10;Description automatically generated">
            <a:extLst>
              <a:ext uri="{FF2B5EF4-FFF2-40B4-BE49-F238E27FC236}">
                <a16:creationId xmlns:a16="http://schemas.microsoft.com/office/drawing/2014/main" id="{17C7AE43-1C19-364C-BFA3-D126AF34E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04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SIR model with demography: </a:t>
            </a:r>
            <a:br>
              <a:rPr lang="en-US" sz="4000" b="1" dirty="0"/>
            </a:br>
            <a:r>
              <a:rPr lang="en-US" sz="4000" b="1" u="sng" dirty="0"/>
              <a:t>Endemic Equilibrium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CF77DD-37C7-4452-8427-5DC5C23766EF}"/>
                  </a:ext>
                </a:extLst>
              </p:cNvPr>
              <p:cNvSpPr txBox="1"/>
              <p:nvPr/>
            </p:nvSpPr>
            <p:spPr>
              <a:xfrm>
                <a:off x="3276600" y="1524000"/>
                <a:ext cx="5943600" cy="1574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, such that:</a:t>
                </a:r>
              </a:p>
              <a:p>
                <a:pPr algn="ctr"/>
                <a:endParaRPr lang="en-US" sz="2800" dirty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𝑑𝑆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𝑑𝐼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,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𝑑𝑅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CF77DD-37C7-4452-8427-5DC5C2376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1524000"/>
                <a:ext cx="5943600" cy="1574662"/>
              </a:xfrm>
              <a:prstGeom prst="rect">
                <a:avLst/>
              </a:prstGeom>
              <a:blipFill>
                <a:blip r:embed="rId2"/>
                <a:stretch>
                  <a:fillRect t="-4839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823BE9-31DC-45A6-AEBD-343BA4ACC6D0}"/>
                  </a:ext>
                </a:extLst>
              </p:cNvPr>
              <p:cNvSpPr txBox="1"/>
              <p:nvPr/>
            </p:nvSpPr>
            <p:spPr>
              <a:xfrm>
                <a:off x="3124200" y="3276601"/>
                <a:ext cx="5791200" cy="3537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𝐼𝑆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</a:rPr>
                        <m:t>β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2800" i="1">
                          <a:latin typeface="Cambria Math" panose="02040503050406030204" pitchFamily="18" charset="0"/>
                        </a:rPr>
                        <m:t>μ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8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num>
                        <m:den>
                          <m:r>
                            <a:rPr lang="el-GR" sz="2800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den>
                      </m:f>
                      <m:d>
                        <m:dPr>
                          <m:ctrlPr>
                            <a:rPr lang="el-GR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823BE9-31DC-45A6-AEBD-343BA4ACC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276601"/>
                <a:ext cx="5791200" cy="3537379"/>
              </a:xfrm>
              <a:prstGeom prst="rect">
                <a:avLst/>
              </a:prstGeom>
              <a:blipFill>
                <a:blip r:embed="rId3"/>
                <a:stretch>
                  <a:fillRect b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BE7A981-902E-4025-9DC6-7F2A02F74CC8}"/>
              </a:ext>
            </a:extLst>
          </p:cNvPr>
          <p:cNvSpPr txBox="1"/>
          <p:nvPr/>
        </p:nvSpPr>
        <p:spPr>
          <a:xfrm>
            <a:off x="8153400" y="4919009"/>
            <a:ext cx="251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R</a:t>
            </a:r>
            <a:r>
              <a:rPr lang="en-US" sz="2000" b="1" baseline="-25000" dirty="0">
                <a:latin typeface="+mj-lt"/>
              </a:rPr>
              <a:t>0 </a:t>
            </a:r>
            <a:r>
              <a:rPr lang="en-US" sz="2000" b="1" dirty="0">
                <a:latin typeface="+mj-lt"/>
              </a:rPr>
              <a:t>&gt; 1 for endemic equilibrium because</a:t>
            </a:r>
          </a:p>
          <a:p>
            <a:r>
              <a:rPr lang="en-US" sz="2000" b="1" dirty="0">
                <a:latin typeface="+mj-lt"/>
              </a:rPr>
              <a:t>Infection must sustain itself</a:t>
            </a:r>
          </a:p>
        </p:txBody>
      </p:sp>
    </p:spTree>
    <p:extLst>
      <p:ext uri="{BB962C8B-B14F-4D97-AF65-F5344CB8AC3E}">
        <p14:creationId xmlns:p14="http://schemas.microsoft.com/office/powerpoint/2010/main" val="112196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AEC1-3C09-184A-8A5A-974BCBE69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17" y="0"/>
            <a:ext cx="10515600" cy="1325563"/>
          </a:xfrm>
        </p:spPr>
        <p:txBody>
          <a:bodyPr/>
          <a:lstStyle/>
          <a:p>
            <a:r>
              <a:rPr lang="en-US" dirty="0"/>
              <a:t>Midterm 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16A562-1882-2442-BD7C-3F94EC238F0C}"/>
                  </a:ext>
                </a:extLst>
              </p:cNvPr>
              <p:cNvSpPr txBox="1"/>
              <p:nvPr/>
            </p:nvSpPr>
            <p:spPr>
              <a:xfrm>
                <a:off x="651217" y="1325563"/>
                <a:ext cx="10889566" cy="6492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Question 1c: </a:t>
                </a:r>
              </a:p>
              <a:p>
                <a:r>
                  <a:rPr lang="en-US" sz="2400" dirty="0"/>
                  <a:t>What is the equilibrium </a:t>
                </a:r>
                <a:r>
                  <a:rPr lang="en-US" sz="2400" u="sng" dirty="0"/>
                  <a:t>incidence</a:t>
                </a:r>
                <a:r>
                  <a:rPr lang="en-US" sz="2400" dirty="0"/>
                  <a:t> (expressed in cases per 100,000 person-years)?</a:t>
                </a:r>
              </a:p>
              <a:p>
                <a:endParaRPr lang="en-US" sz="2400" dirty="0"/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Equilibrium </a:t>
                </a:r>
                <a:r>
                  <a:rPr lang="en-US" sz="2400" u="sng" dirty="0">
                    <a:solidFill>
                      <a:schemeClr val="accent1"/>
                    </a:solidFill>
                  </a:rPr>
                  <a:t>incidence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l-GR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S*I*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=5</a:t>
                </a:r>
              </a:p>
              <a:p>
                <a14:m>
                  <m:oMath xmlns:m="http://schemas.openxmlformats.org/officeDocument/2006/math">
                    <m:r>
                      <a:rPr lang="el-GR" sz="240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= 0.18</a:t>
                </a:r>
              </a:p>
              <a:p>
                <a14:m>
                  <m:oMath xmlns:m="http://schemas.openxmlformats.org/officeDocument/2006/math">
                    <m:r>
                      <a:rPr lang="el-GR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1/80</a:t>
                </a: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S* = 1/R0 = 0.2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l-GR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Equilibrium </a:t>
                </a:r>
                <a:r>
                  <a:rPr lang="en-US" sz="2400" u="sng" dirty="0">
                    <a:solidFill>
                      <a:schemeClr val="accent1"/>
                    </a:solidFill>
                  </a:rPr>
                  <a:t>incidence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l-GR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*0.2*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l-GR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= 0.2*</a:t>
                </a:r>
                <a:r>
                  <a:rPr lang="el-GR" sz="2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*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  = 0.2*(1/80)*(5-1) = 0.01</a:t>
                </a:r>
              </a:p>
              <a:p>
                <a:endParaRPr lang="en-US" sz="2400" dirty="0">
                  <a:solidFill>
                    <a:schemeClr val="accent1"/>
                  </a:solidFill>
                </a:endParaRPr>
              </a:p>
              <a:p>
                <a:r>
                  <a:rPr lang="en-US" sz="2400" dirty="0">
                    <a:solidFill>
                      <a:schemeClr val="accent1"/>
                    </a:solidFill>
                  </a:rPr>
                  <a:t>Equilibrium </a:t>
                </a:r>
                <a:r>
                  <a:rPr lang="en-US" sz="2400" u="sng" dirty="0">
                    <a:solidFill>
                      <a:schemeClr val="accent1"/>
                    </a:solidFill>
                  </a:rPr>
                  <a:t>incidence per 100,000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= 100,000*0.01 = 1,000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16A562-1882-2442-BD7C-3F94EC238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17" y="1325563"/>
                <a:ext cx="10889566" cy="6492098"/>
              </a:xfrm>
              <a:prstGeom prst="rect">
                <a:avLst/>
              </a:prstGeom>
              <a:blipFill>
                <a:blip r:embed="rId2"/>
                <a:stretch>
                  <a:fillRect l="-815" t="-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33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75542-CBE9-A242-B342-066C337A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Midterm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811ED-BCFC-8A42-B193-E1DE96C4A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Question 1d: What proportion of the population would have been infected by age 40?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70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Force of Infection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36472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force of infection </a:t>
            </a:r>
            <a:r>
              <a:rPr lang="en-US" dirty="0"/>
              <a:t>(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dirty="0"/>
              <a:t>) is the rate at which susceptible individuals are infected.</a:t>
            </a:r>
          </a:p>
          <a:p>
            <a:r>
              <a:rPr lang="en-US" dirty="0"/>
              <a:t>It is a function of the proportion (or number) of infected individuals and the rate at which they infect others </a:t>
            </a:r>
          </a:p>
          <a:p>
            <a:r>
              <a:rPr lang="en-US" dirty="0"/>
              <a:t>We call this the </a:t>
            </a:r>
            <a:r>
              <a:rPr lang="en-US" b="1" dirty="0"/>
              <a:t>effective contact rate</a:t>
            </a:r>
            <a:r>
              <a:rPr lang="en-US" dirty="0"/>
              <a:t> (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dirty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4733884" y="4558328"/>
            <a:ext cx="193835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latin typeface="Symbol" charset="2"/>
                <a:ea typeface="Symbol" charset="2"/>
                <a:cs typeface="Symbol" charset="2"/>
              </a:rPr>
              <a:t>l(</a:t>
            </a:r>
            <a:r>
              <a:rPr lang="en-US" sz="3000" dirty="0">
                <a:latin typeface="Cambria" charset="0"/>
                <a:ea typeface="Cambria" charset="0"/>
                <a:cs typeface="Cambria" charset="0"/>
              </a:rPr>
              <a:t>t</a:t>
            </a:r>
            <a:r>
              <a:rPr lang="en-US" sz="3000" dirty="0">
                <a:latin typeface="Symbol" charset="2"/>
                <a:ea typeface="Symbol" charset="2"/>
                <a:cs typeface="Symbol" charset="2"/>
              </a:rPr>
              <a:t>)</a:t>
            </a:r>
            <a:r>
              <a:rPr lang="en-US" sz="3000" dirty="0"/>
              <a:t> = </a:t>
            </a:r>
            <a:r>
              <a:rPr lang="en-US" sz="3000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3000" dirty="0" err="1"/>
              <a:t>I</a:t>
            </a:r>
            <a:r>
              <a:rPr lang="en-US" sz="3000" dirty="0">
                <a:latin typeface="Symbol" charset="2"/>
                <a:ea typeface="Symbol" charset="2"/>
                <a:cs typeface="Symbol" charset="2"/>
              </a:rPr>
              <a:t>(</a:t>
            </a:r>
            <a:r>
              <a:rPr lang="en-US" sz="3000" dirty="0">
                <a:latin typeface="Cambria" charset="0"/>
                <a:ea typeface="Cambria" charset="0"/>
                <a:cs typeface="Cambria" charset="0"/>
              </a:rPr>
              <a:t>t</a:t>
            </a:r>
            <a:r>
              <a:rPr lang="en-US" sz="3000" dirty="0">
                <a:latin typeface="Symbol" charset="2"/>
                <a:ea typeface="Symbol" charset="2"/>
                <a:cs typeface="Symbol" charset="2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358215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6B39F-294A-BD4F-94F7-8ED24BCC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Rates versus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7C5D5E-3B03-6E4D-9E80-D3B60C5399F5}"/>
                  </a:ext>
                </a:extLst>
              </p:cNvPr>
              <p:cNvSpPr txBox="1"/>
              <p:nvPr/>
            </p:nvSpPr>
            <p:spPr>
              <a:xfrm>
                <a:off x="1696402" y="1889007"/>
                <a:ext cx="370005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000" b="0" i="1" smtClean="0">
                          <a:latin typeface="Cambria Math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3000" b="0" i="1" baseline="3000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7C5D5E-3B03-6E4D-9E80-D3B60C539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402" y="1889007"/>
                <a:ext cx="3700052" cy="461665"/>
              </a:xfrm>
              <a:prstGeom prst="rect">
                <a:avLst/>
              </a:prstGeom>
              <a:blipFill>
                <a:blip r:embed="rId2"/>
                <a:stretch>
                  <a:fillRect l="-685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80894B-8D4F-684C-93B9-959EF2C1DE9E}"/>
                  </a:ext>
                </a:extLst>
              </p:cNvPr>
              <p:cNvSpPr txBox="1"/>
              <p:nvPr/>
            </p:nvSpPr>
            <p:spPr>
              <a:xfrm>
                <a:off x="1950222" y="3032337"/>
                <a:ext cx="3192412" cy="483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000" b="0" i="1" smtClean="0">
                          <a:latin typeface="Cambria Math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p>
                        <m:sSup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80894B-8D4F-684C-93B9-959EF2C1D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222" y="3032337"/>
                <a:ext cx="3192412" cy="483337"/>
              </a:xfrm>
              <a:prstGeom prst="rect">
                <a:avLst/>
              </a:prstGeom>
              <a:blipFill>
                <a:blip r:embed="rId3"/>
                <a:stretch>
                  <a:fillRect l="-2381" t="-2564" r="-39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986C87-C4F7-1B40-913D-AD3A7580AC00}"/>
                  </a:ext>
                </a:extLst>
              </p:cNvPr>
              <p:cNvSpPr txBox="1"/>
              <p:nvPr/>
            </p:nvSpPr>
            <p:spPr>
              <a:xfrm>
                <a:off x="6545738" y="1929833"/>
                <a:ext cx="37000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probability event occurs during a time interval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986C87-C4F7-1B40-913D-AD3A7580A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738" y="1929833"/>
                <a:ext cx="3700052" cy="830997"/>
              </a:xfrm>
              <a:prstGeom prst="rect">
                <a:avLst/>
              </a:prstGeom>
              <a:blipFill>
                <a:blip r:embed="rId4"/>
                <a:stretch>
                  <a:fillRect l="-2389" t="-3030" r="-2048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D518B2-0DFE-2E40-93E2-51DD9C4FEDA6}"/>
                  </a:ext>
                </a:extLst>
              </p:cNvPr>
              <p:cNvSpPr/>
              <p:nvPr/>
            </p:nvSpPr>
            <p:spPr>
              <a:xfrm>
                <a:off x="6545738" y="3031821"/>
                <a:ext cx="30843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= rate = events / time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1D518B2-0DFE-2E40-93E2-51DD9C4FE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738" y="3031821"/>
                <a:ext cx="3084306" cy="461665"/>
              </a:xfrm>
              <a:prstGeom prst="rect">
                <a:avLst/>
              </a:prstGeom>
              <a:blipFill>
                <a:blip r:embed="rId5"/>
                <a:stretch>
                  <a:fillRect t="-8108" r="-2049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9F0D2-4D67-1044-9EBF-C6BDECE5BE1A}"/>
                  </a:ext>
                </a:extLst>
              </p:cNvPr>
              <p:cNvSpPr txBox="1"/>
              <p:nvPr/>
            </p:nvSpPr>
            <p:spPr>
              <a:xfrm>
                <a:off x="4131119" y="4502214"/>
                <a:ext cx="2951193" cy="18123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000" dirty="0"/>
                  <a:t> = 1 -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sz="3000" dirty="0"/>
              </a:p>
              <a:p>
                <a:endParaRPr lang="en-US" sz="3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⁡(1−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9F0D2-4D67-1044-9EBF-C6BDECE5B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119" y="4502214"/>
                <a:ext cx="2951193" cy="1812356"/>
              </a:xfrm>
              <a:prstGeom prst="rect">
                <a:avLst/>
              </a:prstGeom>
              <a:blipFill>
                <a:blip r:embed="rId6"/>
                <a:stretch>
                  <a:fillRect l="-4701" t="-4895" r="-3846" b="-4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888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5097</TotalTime>
  <Words>2159</Words>
  <Application>Microsoft Office PowerPoint</Application>
  <PresentationFormat>Widescreen</PresentationFormat>
  <Paragraphs>366</Paragraphs>
  <Slides>46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</vt:lpstr>
      <vt:lpstr>Cambria Math</vt:lpstr>
      <vt:lpstr>Symbol</vt:lpstr>
      <vt:lpstr>Office Theme</vt:lpstr>
      <vt:lpstr>Competition and Evolutionary Models</vt:lpstr>
      <vt:lpstr>Announcements</vt:lpstr>
      <vt:lpstr>Midterm Review</vt:lpstr>
      <vt:lpstr>Force of Infection, Incidence, Prevalence</vt:lpstr>
      <vt:lpstr>SIR model with demography:  Endemic Equilibrium</vt:lpstr>
      <vt:lpstr>Midterm Review</vt:lpstr>
      <vt:lpstr>Midterm Review</vt:lpstr>
      <vt:lpstr>Force of Infection</vt:lpstr>
      <vt:lpstr>Rates versus Probabilities</vt:lpstr>
      <vt:lpstr>Rates versus Probabilities</vt:lpstr>
      <vt:lpstr>PowerPoint Presentation</vt:lpstr>
      <vt:lpstr>PowerPoint Presentation</vt:lpstr>
      <vt:lpstr>PowerPoint Presentation</vt:lpstr>
      <vt:lpstr>Competition and Evolutionary Models</vt:lpstr>
      <vt:lpstr>PowerPoint Presentation</vt:lpstr>
      <vt:lpstr>PowerPoint Presentation</vt:lpstr>
      <vt:lpstr>PowerPoint Presentation</vt:lpstr>
      <vt:lpstr>S 614 Mutation Global Distribution </vt:lpstr>
      <vt:lpstr>Questions regarding SARS-CoV-2 evolution</vt:lpstr>
      <vt:lpstr>Learning Objectives</vt:lpstr>
      <vt:lpstr>PowerPoint Presentation</vt:lpstr>
      <vt:lpstr>PowerPoint Presentation</vt:lpstr>
      <vt:lpstr>Expressing with frequencies</vt:lpstr>
      <vt:lpstr>Equilibria</vt:lpstr>
      <vt:lpstr>Survival of the fittest</vt:lpstr>
      <vt:lpstr>Mutations</vt:lpstr>
      <vt:lpstr>PowerPoint Presentation</vt:lpstr>
      <vt:lpstr>Fitness and Evolution</vt:lpstr>
      <vt:lpstr>Basic Primer on Genomics and Evolution</vt:lpstr>
      <vt:lpstr>Sequence Space</vt:lpstr>
      <vt:lpstr>Fitness landscapes</vt:lpstr>
      <vt:lpstr>Quasispecies</vt:lpstr>
      <vt:lpstr>Quasispecies equation</vt:lpstr>
      <vt:lpstr>Solving for equilibrium in quasispecies equation</vt:lpstr>
      <vt:lpstr>Quasispecies examples</vt:lpstr>
      <vt:lpstr>If mutations lead to a lower equilibrium fitness, why have mutations?</vt:lpstr>
      <vt:lpstr>Mutations across the genome</vt:lpstr>
      <vt:lpstr>Constraints on mutation rates</vt:lpstr>
      <vt:lpstr>Mutation rates and adaptation</vt:lpstr>
      <vt:lpstr>Summary of fitness and adaptation</vt:lpstr>
      <vt:lpstr>Evolution of virulence</vt:lpstr>
      <vt:lpstr>Selection when competing for hosts</vt:lpstr>
      <vt:lpstr>Evolution maximizes R0</vt:lpstr>
      <vt:lpstr>Virulence Summary</vt:lpstr>
      <vt:lpstr>Superinfection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Andrews</dc:creator>
  <cp:lastModifiedBy>Theresa</cp:lastModifiedBy>
  <cp:revision>654</cp:revision>
  <dcterms:created xsi:type="dcterms:W3CDTF">2020-05-14T05:14:42Z</dcterms:created>
  <dcterms:modified xsi:type="dcterms:W3CDTF">2020-06-05T15:57:46Z</dcterms:modified>
</cp:coreProperties>
</file>